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9" r:id="rId5"/>
    <p:sldId id="258"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4E4B3D-FF49-48FF-BE0F-536E8B2BDB4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4B3D-FF49-48FF-BE0F-536E8B2BDB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74E4B3D-FF49-48FF-BE0F-536E8B2BDB4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74E4B3D-FF49-48FF-BE0F-536E8B2BDB4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4E4B3D-FF49-48FF-BE0F-536E8B2BDB4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CB736DC-8987-4D33-B15F-261D9909186D}" type="datetimeFigureOut">
              <a:rPr lang="en-US" smtClean="0"/>
              <a:pPr/>
              <a:t>12/18/2008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E4B3D-FF49-48FF-BE0F-536E8B2BDB4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74E4B3D-FF49-48FF-BE0F-536E8B2BDB4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74E4B3D-FF49-48FF-BE0F-536E8B2BDB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74E4B3D-FF49-48FF-BE0F-536E8B2BDB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4E4B3D-FF49-48FF-BE0F-536E8B2BDB4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CB736DC-8987-4D33-B15F-261D9909186D}" type="datetimeFigureOut">
              <a:rPr lang="en-US" smtClean="0"/>
              <a:pPr/>
              <a:t>12/18/2008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74E4B3D-FF49-48FF-BE0F-536E8B2BDB4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CB736DC-8987-4D33-B15F-261D9909186D}" type="datetimeFigureOut">
              <a:rPr lang="en-US" smtClean="0"/>
              <a:pPr/>
              <a:t>12/18/2008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B736DC-8987-4D33-B15F-261D9909186D}" type="datetimeFigureOut">
              <a:rPr lang="en-US" smtClean="0"/>
              <a:pPr/>
              <a:t>12/18/2008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4E4B3D-FF49-48FF-BE0F-536E8B2BDB4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1</a:t>
            </a:r>
          </a:p>
          <a:p>
            <a:endParaRPr lang="en-US" dirty="0"/>
          </a:p>
        </p:txBody>
      </p:sp>
      <p:sp>
        <p:nvSpPr>
          <p:cNvPr id="2" name="Title 1"/>
          <p:cNvSpPr>
            <a:spLocks noGrp="1"/>
          </p:cNvSpPr>
          <p:nvPr>
            <p:ph type="ctrTitle"/>
          </p:nvPr>
        </p:nvSpPr>
        <p:spPr/>
        <p:txBody>
          <a:bodyPr/>
          <a:lstStyle/>
          <a:p>
            <a:r>
              <a:rPr lang="en-US" dirty="0" smtClean="0"/>
              <a:t>Street Law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r>
              <a:rPr lang="en-US" dirty="0" smtClean="0"/>
              <a:t>All drivers must stop at stop signs. S </a:t>
            </a:r>
          </a:p>
          <a:p>
            <a:r>
              <a:rPr lang="en-US" dirty="0" smtClean="0"/>
              <a:t>It is a crime to cheat on your tax return. E</a:t>
            </a:r>
          </a:p>
          <a:p>
            <a:r>
              <a:rPr lang="en-US" dirty="0" smtClean="0"/>
              <a:t>All citizens may vote at age eighteen. P</a:t>
            </a:r>
          </a:p>
          <a:p>
            <a:r>
              <a:rPr lang="en-US" dirty="0" smtClean="0"/>
              <a:t>Special government programs lend money to minority-owned businesses at low interest rates. E</a:t>
            </a:r>
          </a:p>
          <a:p>
            <a:r>
              <a:rPr lang="en-US" dirty="0" smtClean="0"/>
              <a:t>Government officials may not accept gifts from people who want them to pass certain laws. M</a:t>
            </a:r>
          </a:p>
          <a:p>
            <a:r>
              <a:rPr lang="en-US" dirty="0" smtClean="0"/>
              <a:t>Possession of marijuana is a crime. 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of the Shipwrecked Sailors</a:t>
            </a:r>
            <a:endParaRPr lang="en-US" dirty="0"/>
          </a:p>
        </p:txBody>
      </p:sp>
      <p:sp>
        <p:nvSpPr>
          <p:cNvPr id="3" name="Content Placeholder 2"/>
          <p:cNvSpPr>
            <a:spLocks noGrp="1"/>
          </p:cNvSpPr>
          <p:nvPr>
            <p:ph sz="quarter" idx="1"/>
          </p:nvPr>
        </p:nvSpPr>
        <p:spPr/>
        <p:txBody>
          <a:bodyPr/>
          <a:lstStyle/>
          <a:p>
            <a:r>
              <a:rPr lang="en-US" dirty="0" smtClean="0"/>
              <a:t>Read the case on page 7</a:t>
            </a:r>
          </a:p>
          <a:p>
            <a:r>
              <a:rPr lang="en-US" dirty="0" smtClean="0"/>
              <a:t>Answer questions a-f and save to your shared folder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t>
            </a:r>
            <a:endParaRPr lang="en-US" dirty="0"/>
          </a:p>
        </p:txBody>
      </p:sp>
      <p:sp>
        <p:nvSpPr>
          <p:cNvPr id="3" name="Content Placeholder 2"/>
          <p:cNvSpPr>
            <a:spLocks noGrp="1"/>
          </p:cNvSpPr>
          <p:nvPr>
            <p:ph sz="quarter" idx="1"/>
          </p:nvPr>
        </p:nvSpPr>
        <p:spPr/>
        <p:txBody>
          <a:bodyPr/>
          <a:lstStyle/>
          <a:p>
            <a:r>
              <a:rPr lang="en-US" dirty="0" smtClean="0"/>
              <a:t>Rights that belong to all people simply because they are human beings </a:t>
            </a:r>
          </a:p>
          <a:p>
            <a:r>
              <a:rPr lang="en-US" dirty="0" smtClean="0"/>
              <a:t>Dignity and respect</a:t>
            </a:r>
          </a:p>
          <a:p>
            <a:r>
              <a:rPr lang="en-US" dirty="0" smtClean="0"/>
              <a:t>Homes, schools, workplaces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human rights are important to you?</a:t>
            </a:r>
            <a:endParaRPr lang="en-US" dirty="0"/>
          </a:p>
        </p:txBody>
      </p:sp>
      <p:sp>
        <p:nvSpPr>
          <p:cNvPr id="3" name="Content Placeholder 2"/>
          <p:cNvSpPr>
            <a:spLocks noGrp="1"/>
          </p:cNvSpPr>
          <p:nvPr>
            <p:ph sz="quarter" idx="1"/>
          </p:nvPr>
        </p:nvSpPr>
        <p:spPr/>
        <p:txBody>
          <a:bodyPr/>
          <a:lstStyle/>
          <a:p>
            <a:r>
              <a:rPr lang="en-US" dirty="0" smtClean="0"/>
              <a:t>Problem 1.3 pg. 8</a:t>
            </a:r>
          </a:p>
          <a:p>
            <a:r>
              <a:rPr lang="en-US" dirty="0" smtClean="0"/>
              <a:t>Answer questions a-f</a:t>
            </a:r>
          </a:p>
          <a:p>
            <a:r>
              <a:rPr lang="en-US" dirty="0" smtClean="0"/>
              <a:t>Discuss with class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human rights are important to others?</a:t>
            </a:r>
            <a:endParaRPr lang="en-US" dirty="0"/>
          </a:p>
        </p:txBody>
      </p:sp>
      <p:sp>
        <p:nvSpPr>
          <p:cNvPr id="3" name="Content Placeholder 2"/>
          <p:cNvSpPr>
            <a:spLocks noGrp="1"/>
          </p:cNvSpPr>
          <p:nvPr>
            <p:ph sz="quarter" idx="1"/>
          </p:nvPr>
        </p:nvSpPr>
        <p:spPr/>
        <p:txBody>
          <a:bodyPr/>
          <a:lstStyle/>
          <a:p>
            <a:r>
              <a:rPr lang="en-US" dirty="0" smtClean="0"/>
              <a:t>Universal Declaration of Human Rights  (1948)</a:t>
            </a:r>
          </a:p>
          <a:p>
            <a:pPr lvl="1"/>
            <a:r>
              <a:rPr lang="en-US" dirty="0" smtClean="0"/>
              <a:t>Protects freedoms of speech, religion, press, and right to participate in government</a:t>
            </a:r>
          </a:p>
          <a:p>
            <a:pPr lvl="1"/>
            <a:r>
              <a:rPr lang="en-US" dirty="0" smtClean="0"/>
              <a:t>Adequate food, education, housing, health care</a:t>
            </a:r>
          </a:p>
          <a:p>
            <a:pPr lvl="1"/>
            <a:r>
              <a:rPr lang="en-US" dirty="0" smtClean="0"/>
              <a:t>Job, safe working conditions, salary, own property</a:t>
            </a:r>
          </a:p>
          <a:p>
            <a:r>
              <a:rPr lang="en-US" dirty="0" smtClean="0"/>
              <a:t>Countries use human rights when writing laws</a:t>
            </a:r>
          </a:p>
          <a:p>
            <a:r>
              <a:rPr lang="en-US" dirty="0" smtClean="0"/>
              <a:t>Human Rights in USA pg. 10 </a:t>
            </a:r>
          </a:p>
          <a:p>
            <a:pPr lvl="1"/>
            <a:r>
              <a:rPr lang="en-US" dirty="0" smtClean="0"/>
              <a:t>Read and answer a-c</a:t>
            </a:r>
          </a:p>
          <a:p>
            <a:pPr lvl="1"/>
            <a:r>
              <a:rPr lang="en-US" dirty="0" smtClean="0"/>
              <a:t>Discuss with class</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Rights with Responsibilities</a:t>
            </a:r>
            <a:endParaRPr lang="en-US" dirty="0"/>
          </a:p>
        </p:txBody>
      </p:sp>
      <p:sp>
        <p:nvSpPr>
          <p:cNvPr id="3" name="Content Placeholder 2"/>
          <p:cNvSpPr>
            <a:spLocks noGrp="1"/>
          </p:cNvSpPr>
          <p:nvPr>
            <p:ph sz="quarter" idx="1"/>
          </p:nvPr>
        </p:nvSpPr>
        <p:spPr/>
        <p:txBody>
          <a:bodyPr/>
          <a:lstStyle/>
          <a:p>
            <a:r>
              <a:rPr lang="en-US" dirty="0" smtClean="0"/>
              <a:t>With every right comes a responsibility </a:t>
            </a:r>
          </a:p>
          <a:p>
            <a:pPr lvl="1"/>
            <a:r>
              <a:rPr lang="en-US" dirty="0" smtClean="0"/>
              <a:t>Trial by jury- serve on a jury </a:t>
            </a:r>
          </a:p>
          <a:p>
            <a:pPr lvl="1"/>
            <a:r>
              <a:rPr lang="en-US" dirty="0" smtClean="0"/>
              <a:t>Democracy- vote </a:t>
            </a:r>
          </a:p>
          <a:p>
            <a:pPr lvl="1"/>
            <a:r>
              <a:rPr lang="en-US" dirty="0" smtClean="0"/>
              <a:t>Attend school- _________________________</a:t>
            </a:r>
          </a:p>
          <a:p>
            <a:r>
              <a:rPr lang="en-US" dirty="0" smtClean="0"/>
              <a:t>Just because you have the right to do something does not mean that you should </a:t>
            </a:r>
          </a:p>
          <a:p>
            <a:pPr lvl="1"/>
            <a:r>
              <a:rPr lang="en-US" dirty="0" smtClean="0"/>
              <a:t>Freedom of speech- hateful/abusive words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Laws</a:t>
            </a:r>
            <a:endParaRPr lang="en-US" dirty="0"/>
          </a:p>
        </p:txBody>
      </p:sp>
      <p:sp>
        <p:nvSpPr>
          <p:cNvPr id="3" name="Content Placeholder 2"/>
          <p:cNvSpPr>
            <a:spLocks noGrp="1"/>
          </p:cNvSpPr>
          <p:nvPr>
            <p:ph sz="quarter" idx="1"/>
          </p:nvPr>
        </p:nvSpPr>
        <p:spPr/>
        <p:txBody>
          <a:bodyPr/>
          <a:lstStyle/>
          <a:p>
            <a:r>
              <a:rPr lang="en-US" dirty="0" smtClean="0"/>
              <a:t>Criminal Law</a:t>
            </a:r>
          </a:p>
          <a:p>
            <a:pPr lvl="1"/>
            <a:r>
              <a:rPr lang="en-US" dirty="0" smtClean="0"/>
              <a:t>Public conduct in society </a:t>
            </a:r>
          </a:p>
          <a:p>
            <a:pPr lvl="1"/>
            <a:r>
              <a:rPr lang="en-US" dirty="0" smtClean="0"/>
              <a:t>Punished by prison, fine, supervision</a:t>
            </a:r>
          </a:p>
          <a:p>
            <a:pPr lvl="1"/>
            <a:r>
              <a:rPr lang="en-US" dirty="0" smtClean="0"/>
              <a:t>Felonies- punished by more than one year in prison</a:t>
            </a:r>
          </a:p>
          <a:p>
            <a:pPr lvl="2"/>
            <a:r>
              <a:rPr lang="en-US" dirty="0" smtClean="0"/>
              <a:t>Murder, robbery</a:t>
            </a:r>
          </a:p>
          <a:p>
            <a:pPr lvl="1"/>
            <a:r>
              <a:rPr lang="en-US" dirty="0" smtClean="0"/>
              <a:t>Misdemeanor- punished by less than one year in prison/fine</a:t>
            </a:r>
          </a:p>
          <a:p>
            <a:pPr lvl="2"/>
            <a:r>
              <a:rPr lang="en-US" dirty="0" smtClean="0"/>
              <a:t>Assault, theft</a:t>
            </a:r>
          </a:p>
          <a:p>
            <a:r>
              <a:rPr lang="en-US" dirty="0" smtClean="0"/>
              <a:t>Civil Law</a:t>
            </a:r>
          </a:p>
          <a:p>
            <a:pPr lvl="1"/>
            <a:r>
              <a:rPr lang="en-US" dirty="0" smtClean="0"/>
              <a:t>Argument between two people </a:t>
            </a:r>
          </a:p>
          <a:p>
            <a:pPr lvl="1"/>
            <a:r>
              <a:rPr lang="en-US" dirty="0" smtClean="0"/>
              <a:t>Lawsuit for cash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Defendant- person accused of crime</a:t>
            </a:r>
          </a:p>
          <a:p>
            <a:r>
              <a:rPr lang="en-US" dirty="0" smtClean="0"/>
              <a:t>Plaintiff- person harmed by defendant</a:t>
            </a:r>
          </a:p>
          <a:p>
            <a:r>
              <a:rPr lang="en-US" dirty="0" smtClean="0"/>
              <a:t>Prosecutor- lawyer helping plaintiff</a:t>
            </a:r>
          </a:p>
          <a:p>
            <a:r>
              <a:rPr lang="en-US" dirty="0" smtClean="0"/>
              <a:t>Beyond a reasonable doubt- every person on the jury must be certain the defendant committed the crime</a:t>
            </a:r>
          </a:p>
          <a:p>
            <a:pPr lvl="1"/>
            <a:r>
              <a:rPr lang="en-US" dirty="0" smtClean="0"/>
              <a:t>One juror that believes the defendant is innocent will set the defendant free</a:t>
            </a:r>
          </a:p>
          <a:p>
            <a:pPr lvl="1"/>
            <a:r>
              <a:rPr lang="en-US" dirty="0" smtClean="0"/>
              <a:t>Criminal Cases</a:t>
            </a:r>
          </a:p>
          <a:p>
            <a:r>
              <a:rPr lang="en-US" dirty="0" smtClean="0"/>
              <a:t>Preponderance of evidence- the evidence shows the defendant PROBABLY committed the crime</a:t>
            </a:r>
          </a:p>
          <a:p>
            <a:pPr lvl="1"/>
            <a:r>
              <a:rPr lang="en-US" dirty="0" smtClean="0"/>
              <a:t>Civil Cases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or Civil Laws? </a:t>
            </a:r>
            <a:endParaRPr lang="en-US" dirty="0"/>
          </a:p>
        </p:txBody>
      </p:sp>
      <p:sp>
        <p:nvSpPr>
          <p:cNvPr id="3" name="Content Placeholder 2"/>
          <p:cNvSpPr>
            <a:spLocks noGrp="1"/>
          </p:cNvSpPr>
          <p:nvPr>
            <p:ph sz="quarter" idx="1"/>
          </p:nvPr>
        </p:nvSpPr>
        <p:spPr/>
        <p:txBody>
          <a:bodyPr/>
          <a:lstStyle/>
          <a:p>
            <a:r>
              <a:rPr lang="en-US" dirty="0" smtClean="0"/>
              <a:t>Problem 1.7 pg. 14</a:t>
            </a:r>
          </a:p>
          <a:p>
            <a:r>
              <a:rPr lang="en-US" dirty="0" smtClean="0"/>
              <a:t>Read and answer a-c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Constitutional Framework</a:t>
            </a:r>
            <a:endParaRPr lang="en-US" dirty="0"/>
          </a:p>
        </p:txBody>
      </p:sp>
      <p:sp>
        <p:nvSpPr>
          <p:cNvPr id="3" name="Content Placeholder 2"/>
          <p:cNvSpPr>
            <a:spLocks noGrp="1"/>
          </p:cNvSpPr>
          <p:nvPr>
            <p:ph sz="quarter" idx="1"/>
          </p:nvPr>
        </p:nvSpPr>
        <p:spPr/>
        <p:txBody>
          <a:bodyPr/>
          <a:lstStyle/>
          <a:p>
            <a:r>
              <a:rPr lang="en-US" dirty="0" smtClean="0"/>
              <a:t>Highest law in land</a:t>
            </a:r>
          </a:p>
          <a:p>
            <a:r>
              <a:rPr lang="en-US" dirty="0" smtClean="0"/>
              <a:t>Limited government</a:t>
            </a:r>
          </a:p>
          <a:p>
            <a:pPr lvl="1"/>
            <a:r>
              <a:rPr lang="en-US" dirty="0" smtClean="0"/>
              <a:t>Checks and Balances</a:t>
            </a:r>
          </a:p>
          <a:p>
            <a:r>
              <a:rPr lang="en-US" dirty="0" smtClean="0"/>
              <a:t>Bill of Rights </a:t>
            </a:r>
          </a:p>
          <a:p>
            <a:pPr lvl="1"/>
            <a:r>
              <a:rPr lang="en-US" dirty="0" smtClean="0"/>
              <a:t>First 10 Amendments</a:t>
            </a:r>
          </a:p>
          <a:p>
            <a:r>
              <a:rPr lang="en-US" dirty="0" smtClean="0"/>
              <a:t>Separation of powers </a:t>
            </a:r>
          </a:p>
          <a:p>
            <a:pPr lvl="1"/>
            <a:r>
              <a:rPr lang="en-US" dirty="0" smtClean="0"/>
              <a:t>3 branches: executive (President), legislative (Congress), judicial (Supreme Court)</a:t>
            </a:r>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 Activity</a:t>
            </a:r>
            <a:endParaRPr lang="en-US" dirty="0"/>
          </a:p>
        </p:txBody>
      </p:sp>
      <p:sp>
        <p:nvSpPr>
          <p:cNvPr id="3" name="Content Placeholder 2"/>
          <p:cNvSpPr>
            <a:spLocks noGrp="1"/>
          </p:cNvSpPr>
          <p:nvPr>
            <p:ph sz="quarter" idx="1"/>
          </p:nvPr>
        </p:nvSpPr>
        <p:spPr/>
        <p:txBody>
          <a:bodyPr/>
          <a:lstStyle/>
          <a:p>
            <a:r>
              <a:rPr lang="en-US" dirty="0" smtClean="0"/>
              <a:t>What was easy about the game?</a:t>
            </a:r>
          </a:p>
          <a:p>
            <a:r>
              <a:rPr lang="en-US" dirty="0" smtClean="0"/>
              <a:t>What was difficult about the game?</a:t>
            </a:r>
          </a:p>
          <a:p>
            <a:r>
              <a:rPr lang="en-US" dirty="0" smtClean="0"/>
              <a:t>What was the purpose of this activity in relation to Street Law?</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Branch</a:t>
            </a:r>
            <a:endParaRPr lang="en-US" dirty="0"/>
          </a:p>
        </p:txBody>
      </p:sp>
      <p:sp>
        <p:nvSpPr>
          <p:cNvPr id="3" name="Content Placeholder 2"/>
          <p:cNvSpPr>
            <a:spLocks noGrp="1"/>
          </p:cNvSpPr>
          <p:nvPr>
            <p:ph sz="quarter" idx="1"/>
          </p:nvPr>
        </p:nvSpPr>
        <p:spPr/>
        <p:txBody>
          <a:bodyPr/>
          <a:lstStyle/>
          <a:p>
            <a:r>
              <a:rPr lang="en-US" dirty="0" smtClean="0"/>
              <a:t>Congress</a:t>
            </a:r>
          </a:p>
          <a:p>
            <a:pPr lvl="1"/>
            <a:r>
              <a:rPr lang="en-US" dirty="0" smtClean="0"/>
              <a:t>Two houses: Senate and House of Representatives</a:t>
            </a:r>
          </a:p>
          <a:p>
            <a:pPr lvl="1"/>
            <a:r>
              <a:rPr lang="en-US" dirty="0" smtClean="0"/>
              <a:t>Writes/Passes laws (Statutes) </a:t>
            </a:r>
          </a:p>
          <a:p>
            <a:pPr lvl="1"/>
            <a:r>
              <a:rPr lang="en-US" dirty="0" smtClean="0"/>
              <a:t>Laws must pass both houses</a:t>
            </a:r>
          </a:p>
          <a:p>
            <a:pPr lvl="1"/>
            <a:r>
              <a:rPr lang="en-US" dirty="0" smtClean="0"/>
              <a:t>Can override Presidential Veto with 2/3 vote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Branch </a:t>
            </a:r>
            <a:endParaRPr lang="en-US" dirty="0"/>
          </a:p>
        </p:txBody>
      </p:sp>
      <p:sp>
        <p:nvSpPr>
          <p:cNvPr id="3" name="Content Placeholder 2"/>
          <p:cNvSpPr>
            <a:spLocks noGrp="1"/>
          </p:cNvSpPr>
          <p:nvPr>
            <p:ph sz="quarter" idx="1"/>
          </p:nvPr>
        </p:nvSpPr>
        <p:spPr/>
        <p:txBody>
          <a:bodyPr/>
          <a:lstStyle/>
          <a:p>
            <a:r>
              <a:rPr lang="en-US" dirty="0" smtClean="0"/>
              <a:t>Veto- cancel a law written by Congress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Branch </a:t>
            </a:r>
            <a:endParaRPr lang="en-US" dirty="0"/>
          </a:p>
        </p:txBody>
      </p:sp>
      <p:sp>
        <p:nvSpPr>
          <p:cNvPr id="3" name="Content Placeholder 2"/>
          <p:cNvSpPr>
            <a:spLocks noGrp="1"/>
          </p:cNvSpPr>
          <p:nvPr>
            <p:ph sz="quarter" idx="1"/>
          </p:nvPr>
        </p:nvSpPr>
        <p:spPr/>
        <p:txBody>
          <a:bodyPr/>
          <a:lstStyle/>
          <a:p>
            <a:r>
              <a:rPr lang="en-US" dirty="0" smtClean="0"/>
              <a:t>Judicial review- examines a law from Congress</a:t>
            </a:r>
          </a:p>
          <a:p>
            <a:r>
              <a:rPr lang="en-US" dirty="0" smtClean="0"/>
              <a:t>Unconstitutional- violates the Constitution and cannot exist</a:t>
            </a:r>
          </a:p>
          <a:p>
            <a:pPr lvl="1"/>
            <a:r>
              <a:rPr lang="en-US" dirty="0" smtClean="0"/>
              <a:t>Congress does not have authority to pass law (State issue)</a:t>
            </a:r>
          </a:p>
          <a:p>
            <a:pPr lvl="2"/>
            <a:r>
              <a:rPr lang="en-US" dirty="0" smtClean="0"/>
              <a:t>Federalism (State, Federal, Both Powers)</a:t>
            </a:r>
          </a:p>
          <a:p>
            <a:pPr lvl="1"/>
            <a:r>
              <a:rPr lang="en-US" dirty="0" smtClean="0"/>
              <a:t>Congress passed a law that violates the Constitution</a:t>
            </a:r>
          </a:p>
          <a:p>
            <a:pPr lvl="1">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Principles</a:t>
            </a:r>
            <a:endParaRPr lang="en-US" dirty="0"/>
          </a:p>
        </p:txBody>
      </p:sp>
      <p:sp>
        <p:nvSpPr>
          <p:cNvPr id="3" name="Content Placeholder 2"/>
          <p:cNvSpPr>
            <a:spLocks noGrp="1"/>
          </p:cNvSpPr>
          <p:nvPr>
            <p:ph sz="quarter" idx="1"/>
          </p:nvPr>
        </p:nvSpPr>
        <p:spPr/>
        <p:txBody>
          <a:bodyPr/>
          <a:lstStyle/>
          <a:p>
            <a:r>
              <a:rPr lang="en-US" dirty="0" smtClean="0"/>
              <a:t>Problem 1.9 pg. 18 </a:t>
            </a:r>
          </a:p>
          <a:p>
            <a:r>
              <a:rPr lang="en-US" dirty="0" smtClean="0"/>
              <a:t>Read and answer a-e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Project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Laws</a:t>
            </a:r>
          </a:p>
          <a:p>
            <a:r>
              <a:rPr lang="en-US" dirty="0" smtClean="0"/>
              <a:t>Human Rights </a:t>
            </a:r>
          </a:p>
          <a:p>
            <a:r>
              <a:rPr lang="en-US" dirty="0" smtClean="0"/>
              <a:t>Constitution</a:t>
            </a:r>
          </a:p>
          <a:p>
            <a:endParaRPr lang="en-US" dirty="0" smtClean="0"/>
          </a:p>
          <a:p>
            <a:r>
              <a:rPr lang="en-US" dirty="0" smtClean="0"/>
              <a:t>The Bill of Rights protects our freedoms as American citizens. Using your book pg. 424, list Amendments 1-10. Then explain what human right is being protected by each Amendment. Then examine each Amendment again. Are there any laws that limit these rights? Explain the law and why the limit exists.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Chapter 1 Project</a:t>
            </a:r>
            <a:endParaRPr lang="en-US" dirty="0"/>
          </a:p>
        </p:txBody>
      </p:sp>
      <p:sp>
        <p:nvSpPr>
          <p:cNvPr id="3" name="Content Placeholder 2"/>
          <p:cNvSpPr>
            <a:spLocks noGrp="1"/>
          </p:cNvSpPr>
          <p:nvPr>
            <p:ph sz="quarter" idx="1"/>
          </p:nvPr>
        </p:nvSpPr>
        <p:spPr/>
        <p:txBody>
          <a:bodyPr/>
          <a:lstStyle/>
          <a:p>
            <a:r>
              <a:rPr lang="en-US" dirty="0" smtClean="0"/>
              <a:t>1</a:t>
            </a:r>
            <a:r>
              <a:rPr lang="en-US" baseline="30000" dirty="0" smtClean="0"/>
              <a:t>st</a:t>
            </a:r>
            <a:r>
              <a:rPr lang="en-US" dirty="0" smtClean="0"/>
              <a:t> Amendment: Freedoms of speech, religion, press, assembly, petition</a:t>
            </a:r>
          </a:p>
          <a:p>
            <a:r>
              <a:rPr lang="en-US" dirty="0" smtClean="0"/>
              <a:t>Human rights- worship god of choice, make complaints in order to make change</a:t>
            </a:r>
          </a:p>
          <a:p>
            <a:r>
              <a:rPr lang="en-US" dirty="0" smtClean="0"/>
              <a:t>Laws that limit those rights- no human sacrifices/abuse in the name of religion, cannot yell “Fire” in a movie theater, cannot print false statements about someone/business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a:t>
            </a:r>
            <a:endParaRPr lang="en-US" dirty="0"/>
          </a:p>
        </p:txBody>
      </p:sp>
      <p:sp>
        <p:nvSpPr>
          <p:cNvPr id="3" name="Content Placeholder 2"/>
          <p:cNvSpPr>
            <a:spLocks noGrp="1"/>
          </p:cNvSpPr>
          <p:nvPr>
            <p:ph sz="quarter" idx="1"/>
          </p:nvPr>
        </p:nvSpPr>
        <p:spPr/>
        <p:txBody>
          <a:bodyPr/>
          <a:lstStyle/>
          <a:p>
            <a:r>
              <a:rPr lang="en-US" dirty="0" smtClean="0"/>
              <a:t>Rules and regulations made and enforced by government that regulate conduct within a society</a:t>
            </a:r>
          </a:p>
          <a:p>
            <a:r>
              <a:rPr lang="en-US" dirty="0" smtClean="0"/>
              <a:t>Jurisprudence- the study of law and legal philosophy</a:t>
            </a:r>
          </a:p>
          <a:p>
            <a:r>
              <a:rPr lang="en-US" dirty="0" smtClean="0"/>
              <a:t>Home, School, Outside World</a:t>
            </a:r>
          </a:p>
          <a:p>
            <a:r>
              <a:rPr lang="en-US" dirty="0" smtClean="0"/>
              <a:t>Without law there would be confusion and disorder</a:t>
            </a:r>
          </a:p>
          <a:p>
            <a:r>
              <a:rPr lang="en-US" dirty="0" smtClean="0"/>
              <a:t>No one is above the law. (Laws are the same for all.)</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1.1</a:t>
            </a:r>
            <a:endParaRPr lang="en-US" dirty="0"/>
          </a:p>
        </p:txBody>
      </p:sp>
      <p:sp>
        <p:nvSpPr>
          <p:cNvPr id="3" name="Content Placeholder 2"/>
          <p:cNvSpPr>
            <a:spLocks noGrp="1"/>
          </p:cNvSpPr>
          <p:nvPr>
            <p:ph sz="quarter" idx="1"/>
          </p:nvPr>
        </p:nvSpPr>
        <p:spPr/>
        <p:txBody>
          <a:bodyPr/>
          <a:lstStyle/>
          <a:p>
            <a:r>
              <a:rPr lang="en-US" dirty="0" smtClean="0"/>
              <a:t>List 10 daily activities </a:t>
            </a:r>
          </a:p>
          <a:p>
            <a:r>
              <a:rPr lang="en-US" dirty="0" smtClean="0"/>
              <a:t>Next to each item, list a law that may affect the activity</a:t>
            </a:r>
          </a:p>
          <a:p>
            <a:pPr lvl="1"/>
            <a:r>
              <a:rPr lang="en-US" dirty="0" smtClean="0"/>
              <a:t>Going to school – can’t drop out until 18</a:t>
            </a:r>
          </a:p>
          <a:p>
            <a:r>
              <a:rPr lang="en-US" dirty="0" smtClean="0"/>
              <a:t>Would you change any of these laws? Why or why not?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and Values </a:t>
            </a:r>
            <a:endParaRPr lang="en-US" dirty="0"/>
          </a:p>
        </p:txBody>
      </p:sp>
      <p:sp>
        <p:nvSpPr>
          <p:cNvPr id="3" name="Content Placeholder 2"/>
          <p:cNvSpPr>
            <a:spLocks noGrp="1"/>
          </p:cNvSpPr>
          <p:nvPr>
            <p:ph sz="quarter" idx="1"/>
          </p:nvPr>
        </p:nvSpPr>
        <p:spPr/>
        <p:txBody>
          <a:bodyPr/>
          <a:lstStyle/>
          <a:p>
            <a:r>
              <a:rPr lang="en-US" dirty="0" smtClean="0"/>
              <a:t>Laws are influenced by society’s ideas of right/wrong</a:t>
            </a:r>
          </a:p>
          <a:p>
            <a:r>
              <a:rPr lang="en-US" dirty="0" smtClean="0"/>
              <a:t>Laws must balance minority rights with majority rule along with responsibilities </a:t>
            </a:r>
          </a:p>
          <a:p>
            <a:r>
              <a:rPr lang="en-US" dirty="0" smtClean="0"/>
              <a:t>As values change, so do laws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Legal System</a:t>
            </a:r>
            <a:endParaRPr lang="en-US" dirty="0"/>
          </a:p>
        </p:txBody>
      </p:sp>
      <p:sp>
        <p:nvSpPr>
          <p:cNvPr id="3" name="Content Placeholder 2"/>
          <p:cNvSpPr>
            <a:spLocks noGrp="1"/>
          </p:cNvSpPr>
          <p:nvPr>
            <p:ph sz="quarter" idx="1"/>
          </p:nvPr>
        </p:nvSpPr>
        <p:spPr/>
        <p:txBody>
          <a:bodyPr/>
          <a:lstStyle/>
          <a:p>
            <a:r>
              <a:rPr lang="en-US" dirty="0" smtClean="0"/>
              <a:t>Protect human rights </a:t>
            </a:r>
          </a:p>
          <a:p>
            <a:r>
              <a:rPr lang="en-US" dirty="0" smtClean="0"/>
              <a:t>Promote fairness</a:t>
            </a:r>
          </a:p>
          <a:p>
            <a:r>
              <a:rPr lang="en-US" dirty="0" smtClean="0"/>
              <a:t>Help resolve conflict</a:t>
            </a:r>
          </a:p>
          <a:p>
            <a:r>
              <a:rPr lang="en-US" dirty="0" smtClean="0"/>
              <a:t>Promote social order and stability</a:t>
            </a:r>
          </a:p>
          <a:p>
            <a:r>
              <a:rPr lang="en-US" dirty="0" smtClean="0"/>
              <a:t>Promote desirable social and economic behavior</a:t>
            </a:r>
          </a:p>
          <a:p>
            <a:r>
              <a:rPr lang="en-US" dirty="0" smtClean="0"/>
              <a:t>Represent the will of the majority</a:t>
            </a:r>
          </a:p>
          <a:p>
            <a:r>
              <a:rPr lang="en-US" dirty="0" smtClean="0"/>
              <a:t>Protect the rights of minorities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Creating Laws</a:t>
            </a:r>
            <a:endParaRPr lang="en-US" dirty="0"/>
          </a:p>
        </p:txBody>
      </p:sp>
      <p:sp>
        <p:nvSpPr>
          <p:cNvPr id="3" name="Content Placeholder 2"/>
          <p:cNvSpPr>
            <a:spLocks noGrp="1"/>
          </p:cNvSpPr>
          <p:nvPr>
            <p:ph sz="quarter" idx="1"/>
          </p:nvPr>
        </p:nvSpPr>
        <p:spPr/>
        <p:txBody>
          <a:bodyPr/>
          <a:lstStyle/>
          <a:p>
            <a:r>
              <a:rPr lang="en-US" dirty="0" smtClean="0"/>
              <a:t>Moral</a:t>
            </a:r>
          </a:p>
          <a:p>
            <a:pPr lvl="1"/>
            <a:r>
              <a:rPr lang="en-US" dirty="0" smtClean="0"/>
              <a:t>Killing</a:t>
            </a:r>
          </a:p>
          <a:p>
            <a:r>
              <a:rPr lang="en-US" dirty="0" smtClean="0"/>
              <a:t>Economic</a:t>
            </a:r>
          </a:p>
          <a:p>
            <a:pPr lvl="1"/>
            <a:r>
              <a:rPr lang="en-US" dirty="0" smtClean="0"/>
              <a:t>Tax benefits to home owners</a:t>
            </a:r>
          </a:p>
          <a:p>
            <a:r>
              <a:rPr lang="en-US" dirty="0" smtClean="0"/>
              <a:t>Political</a:t>
            </a:r>
          </a:p>
          <a:p>
            <a:pPr lvl="1"/>
            <a:r>
              <a:rPr lang="en-US" dirty="0" smtClean="0"/>
              <a:t>Vote</a:t>
            </a:r>
          </a:p>
          <a:p>
            <a:r>
              <a:rPr lang="en-US" dirty="0" smtClean="0"/>
              <a:t>Social </a:t>
            </a:r>
          </a:p>
          <a:p>
            <a:pPr lvl="1"/>
            <a:r>
              <a:rPr lang="en-US" dirty="0" smtClean="0"/>
              <a:t>Free public education</a:t>
            </a:r>
          </a:p>
          <a:p>
            <a:r>
              <a:rPr lang="en-US" dirty="0" smtClean="0"/>
              <a:t>Combined Values </a:t>
            </a:r>
          </a:p>
          <a:p>
            <a:pPr lvl="1"/>
            <a:r>
              <a:rPr lang="en-US" dirty="0" smtClean="0"/>
              <a:t>Stealing (wrong, loss of property, punishment, respect)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Laws Solve Social Problems?</a:t>
            </a:r>
            <a:endParaRPr lang="en-US" dirty="0"/>
          </a:p>
        </p:txBody>
      </p:sp>
      <p:sp>
        <p:nvSpPr>
          <p:cNvPr id="3" name="Content Placeholder 2"/>
          <p:cNvSpPr>
            <a:spLocks noGrp="1"/>
          </p:cNvSpPr>
          <p:nvPr>
            <p:ph sz="quarter" idx="1"/>
          </p:nvPr>
        </p:nvSpPr>
        <p:spPr/>
        <p:txBody>
          <a:bodyPr/>
          <a:lstStyle/>
          <a:p>
            <a:r>
              <a:rPr lang="en-US" dirty="0" smtClean="0"/>
              <a:t>Alcoholism</a:t>
            </a:r>
          </a:p>
          <a:p>
            <a:r>
              <a:rPr lang="en-US" dirty="0" smtClean="0"/>
              <a:t>Drug Abuse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Value is Involved?</a:t>
            </a:r>
            <a:endParaRPr lang="en-US" dirty="0"/>
          </a:p>
        </p:txBody>
      </p:sp>
      <p:sp>
        <p:nvSpPr>
          <p:cNvPr id="3" name="Content Placeholder 2"/>
          <p:cNvSpPr>
            <a:spLocks noGrp="1"/>
          </p:cNvSpPr>
          <p:nvPr>
            <p:ph sz="quarter" idx="1"/>
          </p:nvPr>
        </p:nvSpPr>
        <p:spPr/>
        <p:txBody>
          <a:bodyPr/>
          <a:lstStyle/>
          <a:p>
            <a:pPr marL="514350" indent="-514350" algn="ctr">
              <a:buNone/>
            </a:pPr>
            <a:r>
              <a:rPr lang="en-US" i="1" dirty="0" smtClean="0"/>
              <a:t>Economic, Social, Political, or Moral?</a:t>
            </a:r>
          </a:p>
          <a:p>
            <a:pPr marL="514350" indent="-514350">
              <a:buFont typeface="+mj-lt"/>
              <a:buAutoNum type="arabicPeriod"/>
            </a:pPr>
            <a:r>
              <a:rPr lang="en-US" dirty="0" smtClean="0"/>
              <a:t>All drivers must stop at stop signs.</a:t>
            </a:r>
          </a:p>
          <a:p>
            <a:pPr marL="514350" indent="-514350">
              <a:buFont typeface="+mj-lt"/>
              <a:buAutoNum type="arabicPeriod"/>
            </a:pPr>
            <a:r>
              <a:rPr lang="en-US" dirty="0" smtClean="0"/>
              <a:t>It is a crime to cheat on your tax return.</a:t>
            </a:r>
          </a:p>
          <a:p>
            <a:pPr marL="514350" indent="-514350">
              <a:buFont typeface="+mj-lt"/>
              <a:buAutoNum type="arabicPeriod"/>
            </a:pPr>
            <a:r>
              <a:rPr lang="en-US" dirty="0" smtClean="0"/>
              <a:t>All citizens may vote at age eighteen. </a:t>
            </a:r>
          </a:p>
          <a:p>
            <a:pPr marL="514350" indent="-514350">
              <a:buFont typeface="+mj-lt"/>
              <a:buAutoNum type="arabicPeriod"/>
            </a:pPr>
            <a:r>
              <a:rPr lang="en-US" dirty="0" smtClean="0"/>
              <a:t>Special government programs lend money to minority-owned businesses at low interest rates.</a:t>
            </a:r>
          </a:p>
          <a:p>
            <a:pPr marL="514350" indent="-514350">
              <a:buFont typeface="+mj-lt"/>
              <a:buAutoNum type="arabicPeriod"/>
            </a:pPr>
            <a:r>
              <a:rPr lang="en-US" dirty="0" smtClean="0"/>
              <a:t>Government officials may not accept gifts from people who want them to pass certain laws.</a:t>
            </a:r>
          </a:p>
          <a:p>
            <a:pPr marL="514350" indent="-514350">
              <a:buFont typeface="+mj-lt"/>
              <a:buAutoNum type="arabicPeriod"/>
            </a:pPr>
            <a:r>
              <a:rPr lang="en-US" dirty="0" smtClean="0"/>
              <a:t>Possession of marijuana is a crime.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108</TotalTime>
  <Words>932</Words>
  <Application>Microsoft Office PowerPoint</Application>
  <PresentationFormat>On-screen Show (4:3)</PresentationFormat>
  <Paragraphs>143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Street Law </vt:lpstr>
      <vt:lpstr>Ring Activity</vt:lpstr>
      <vt:lpstr>Law</vt:lpstr>
      <vt:lpstr>Problem 1.1</vt:lpstr>
      <vt:lpstr>Laws and Values </vt:lpstr>
      <vt:lpstr>Goals of Legal System</vt:lpstr>
      <vt:lpstr>Values Creating Laws</vt:lpstr>
      <vt:lpstr>Can Laws Solve Social Problems?</vt:lpstr>
      <vt:lpstr>Which Value is Involved?</vt:lpstr>
      <vt:lpstr>Answers</vt:lpstr>
      <vt:lpstr>The Case of the Shipwrecked Sailors</vt:lpstr>
      <vt:lpstr>Human Rights </vt:lpstr>
      <vt:lpstr>What human rights are important to you?</vt:lpstr>
      <vt:lpstr>What human rights are important to others?</vt:lpstr>
      <vt:lpstr>Balancing Rights with Responsibilities</vt:lpstr>
      <vt:lpstr>Kinds of Laws</vt:lpstr>
      <vt:lpstr>Trial</vt:lpstr>
      <vt:lpstr>Criminal or Civil Laws? </vt:lpstr>
      <vt:lpstr>Our Constitutional Framework</vt:lpstr>
      <vt:lpstr>Legislative Branch</vt:lpstr>
      <vt:lpstr>Executive Branch </vt:lpstr>
      <vt:lpstr>Judicial Branch </vt:lpstr>
      <vt:lpstr>Constitutional Principles</vt:lpstr>
      <vt:lpstr>Chapter 1 Project</vt:lpstr>
      <vt:lpstr>Example Chapter 1 Project</vt:lpstr>
    </vt:vector>
  </TitlesOfParts>
  <Company>ACS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Street Law </dc:title>
  <dc:creator>nadeurda</dc:creator>
  <cp:lastModifiedBy>nadeurda</cp:lastModifiedBy>
  <cp:revision>21</cp:revision>
  <dcterms:created xsi:type="dcterms:W3CDTF">2008-12-17T21:10:25Z</dcterms:created>
  <dcterms:modified xsi:type="dcterms:W3CDTF">2008-12-18T15:24:31Z</dcterms:modified>
</cp:coreProperties>
</file>