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3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00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0208E0-467E-4F5B-A43C-B35CD32489AA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2168B7-7DEE-4E1B-8ED4-5C4033D91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Subject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0" name="Rectangle 59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6" name="Rectangle 65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7" name="Rectangle 66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8" name="Rectangle 67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9" name="Rectangle 68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0" name="Rectangle 69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2" name="Rectangle 71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3" name="Rectangle 72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4" name="Rectangle 73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5" name="Rectangle 74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7" name="Rectangle 76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8" name="Rectangle 77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9" name="Rectangle 78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0" name="Rectangle 79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1" name="Rectangle 80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2" name="Rectangle 81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3" name="Rectangle 82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84" name="Rectangle 83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4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Detective Stories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Wasps’ Nest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this story, what can you infer about washing soda?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400" dirty="0" smtClean="0"/>
              <a:t>It looks like cyanide of potassium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has a distinctive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flavor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400" baseline="0" dirty="0" smtClean="0"/>
              <a:t>Poirot</a:t>
            </a:r>
            <a:r>
              <a:rPr lang="en-US" sz="2400" dirty="0" smtClean="0"/>
              <a:t> had to sign the poison book to buy it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it to kill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wasps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dirty="0" smtClean="0"/>
              <a:t>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Wasps’ Nest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was Harrison’s primary feeling toward Langton?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Friendship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Admiration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Fear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Jealousy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Wasps’ Nest 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</a:t>
            </a:r>
            <a:r>
              <a:rPr lang="en-US" sz="2800" dirty="0" smtClean="0"/>
              <a:t> Harrison think would happen by nine o’clock, when Poirot returned?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wasps would be dead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Langton</a:t>
            </a:r>
            <a:r>
              <a:rPr lang="en-US" sz="2800" dirty="0" smtClean="0"/>
              <a:t> would be dead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himself would be dead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Both</a:t>
            </a:r>
            <a:r>
              <a:rPr lang="en-US" sz="2800" dirty="0" smtClean="0"/>
              <a:t> he and Langton would be </a:t>
            </a:r>
            <a:r>
              <a:rPr lang="en-US" sz="2800" dirty="0" smtClean="0"/>
              <a:t>dead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Trifles100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the farmhouse, the County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 is looking mainly for clues about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The murder weapon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motive for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crime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Evidence</a:t>
            </a:r>
            <a:r>
              <a:rPr lang="en-US" sz="2800" dirty="0" smtClean="0"/>
              <a:t> of an intruder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crime could have been committed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B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Trifles 200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Mrs.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Hale suggests that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lang="en-US" sz="2800" dirty="0" smtClean="0"/>
              <a:t>e cheerless atmosphere in the Wrights’ home is due mainly to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Poverty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Bad housekeeping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Wright’s personality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Mrs. Wright’s personality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Trifles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play suggests that Mrs. Hale restitches Mrs. Wright’s sewing on the quilt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piece in order to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Show that she can do it better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Mrs. Wright get the quilt completed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Protect</a:t>
            </a:r>
            <a:r>
              <a:rPr lang="en-US" sz="2800" dirty="0" smtClean="0"/>
              <a:t> Mrs. Wright from critical comments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Destroy evidence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Mrs. Wright was emotionally upset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Trifles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smtClean="0"/>
              <a:t>What do Mrs. Peters and Mrs. Hale come to believe is particularly meaningful about Mr. Wright’s death?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method used to kill him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noProof="0" dirty="0" smtClean="0"/>
              <a:t>The place where he was killed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time of day at which he was killed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noProof="0" dirty="0" smtClean="0"/>
              <a:t>The coldness of the house after his </a:t>
            </a:r>
            <a:r>
              <a:rPr lang="en-US" sz="2800" noProof="0" dirty="0" smtClean="0"/>
              <a:t>death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A</a:t>
            </a:r>
            <a:r>
              <a:rPr lang="en-US" sz="2800" noProof="0" dirty="0" smtClean="0"/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Trifles 500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Mrs. Peters try to hide the box the women have found?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It upsets her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 wants to protect Mrs. Wright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She doesn’t want the men to laugh at her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afraid it will give the men the wrong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Taos Robbery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of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following people is first to know that the bank is going to be robbed?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An elderly lady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police officer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A bank president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newspaper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editor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Taos Robbery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The writer suggests that, during the search for suspects, some residents fail to help the police because the residents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Dislike the police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Have no community spirit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afraid of the suspects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Do</a:t>
            </a:r>
            <a:r>
              <a:rPr lang="en-US" sz="2800" dirty="0" smtClean="0"/>
              <a:t> not take the situation very seriously </a:t>
            </a:r>
            <a:endParaRPr lang="en-US" sz="2800" dirty="0" smtClean="0"/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" action="ppaction://hlinksldjump"/>
              </a:rPr>
              <a:t>100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3" action="ppaction://hlinksldjump"/>
              </a:rPr>
              <a:t>100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4" action="ppaction://hlinksldjump"/>
              </a:rPr>
              <a:t>100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5" action="ppaction://hlinksldjump"/>
              </a:rPr>
              <a:t>100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6" action="ppaction://hlinksldjump"/>
              </a:rPr>
              <a:t>100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7" action="ppaction://hlinksldjump"/>
              </a:rPr>
              <a:t>200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8" action="ppaction://hlinksldjump"/>
              </a:rPr>
              <a:t>200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9" action="ppaction://hlinksldjump"/>
              </a:rPr>
              <a:t>200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0" action="ppaction://hlinksldjump"/>
              </a:rPr>
              <a:t>200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2438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1" action="ppaction://hlinksldjump"/>
              </a:rPr>
              <a:t>200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2" action="ppaction://hlinksldjump"/>
              </a:rPr>
              <a:t>300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288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3" action="ppaction://hlinksldjump"/>
              </a:rPr>
              <a:t>300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4" action="ppaction://hlinksldjump"/>
              </a:rPr>
              <a:t>300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5" action="ppaction://hlinksldjump"/>
              </a:rPr>
              <a:t>300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315200" y="3581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6" action="ppaction://hlinksldjump"/>
              </a:rPr>
              <a:t>300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7" action="ppaction://hlinksldjump"/>
              </a:rPr>
              <a:t>400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8" action="ppaction://hlinksldjump"/>
              </a:rPr>
              <a:t>400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19" action="ppaction://hlinksldjump"/>
              </a:rPr>
              <a:t>400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0" action="ppaction://hlinksldjump"/>
              </a:rPr>
              <a:t>400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315200" y="4724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1" action="ppaction://hlinksldjump"/>
              </a:rPr>
              <a:t>400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2" action="ppaction://hlinksldjump"/>
              </a:rPr>
              <a:t>500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3" action="ppaction://hlinksldjump"/>
              </a:rPr>
              <a:t>500</a:t>
            </a:r>
            <a:endParaRPr lang="en-US" sz="48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4" action="ppaction://hlinksldjump"/>
              </a:rPr>
              <a:t>500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5" action="ppaction://hlinksldjump"/>
              </a:rPr>
              <a:t>500</a:t>
            </a:r>
            <a:endParaRPr lang="en-US" sz="4800" dirty="0"/>
          </a:p>
        </p:txBody>
      </p:sp>
      <p:sp>
        <p:nvSpPr>
          <p:cNvPr id="30" name="TextBox 29"/>
          <p:cNvSpPr txBox="1"/>
          <p:nvPr/>
        </p:nvSpPr>
        <p:spPr>
          <a:xfrm>
            <a:off x="7315200" y="5867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hlinkClick r:id="rId26" action="ppaction://hlinksldjump"/>
              </a:rPr>
              <a:t>500</a:t>
            </a:r>
            <a:endParaRPr lang="en-US" sz="48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1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Full Circle	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288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Wasps’ Nest 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Trifles 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4864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Taos Robbery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7315200" y="0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Perfect Murder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/>
              <a:t>Taos Robbery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533400" y="9144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did the Great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Flood of 1935 lack that most floods have?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Water damage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Huge amounts of water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A declaration of emergency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need to evacuate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residents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Taos Robbery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writer’s main purpose in writing this selection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most probably to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Inform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Entertain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Persuade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 an opinion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B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Taos Robbery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 or False- The bank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robbers stole millions of dollars from the Taos Bank.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smtClean="0"/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Perfect Murder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years have passed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since the narrator has seen Ralph?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36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48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12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Perfect Murder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What is the worst offense the narrator endures?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Indifference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Beatings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Unfair trade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Name calling </a:t>
            </a:r>
            <a:endParaRPr lang="en-US" sz="2800" dirty="0" smtClean="0"/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A</a:t>
            </a:r>
            <a:endParaRPr lang="en-US" sz="2800" dirty="0" smtClean="0"/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Perfect Murder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does Doug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before leaving Ralph’s home?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He whispers</a:t>
            </a:r>
            <a:r>
              <a:rPr lang="en-US" sz="2800" dirty="0" smtClean="0"/>
              <a:t> “bang” six times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Shoots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Doug six times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He</a:t>
            </a:r>
            <a:r>
              <a:rPr lang="en-US" sz="2800" dirty="0" smtClean="0"/>
              <a:t> confesses why he is there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sits and watches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TV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Perfect Murder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does the narrator get across the country?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Plane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Train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Car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Boat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B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en-US" sz="4400" dirty="0" smtClean="0"/>
              <a:t>Perfect Murder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The narrator trades the catcher’s mitt for ___?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Tarzan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figure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Twenty-five</a:t>
            </a:r>
            <a:r>
              <a:rPr lang="en-US" sz="2800" dirty="0" smtClean="0"/>
              <a:t> cents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dollars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Five dollars </a:t>
            </a:r>
            <a:endParaRPr lang="en-US" sz="2800" baseline="0" dirty="0" smtClean="0"/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Double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Jeopardy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difference between situational irony and dramatic irony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baseline="0" dirty="0" smtClean="0"/>
              <a:t>(Give</a:t>
            </a:r>
            <a:r>
              <a:rPr lang="en-US" sz="4800" dirty="0" smtClean="0"/>
              <a:t> definitions or examples as needed)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Circle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0668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smtClean="0"/>
              <a:t>The narrator’s immediate reaction to Caroline’s car accident is one of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Wild panic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noProof="0" dirty="0" smtClean="0"/>
              <a:t>Unemotional calm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Efficient </a:t>
            </a:r>
            <a:r>
              <a:rPr lang="en-US" sz="2800" dirty="0" smtClean="0"/>
              <a:t>excitement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noProof="0" dirty="0" smtClean="0"/>
              <a:t>Stunned bewilderment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Circle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066800"/>
            <a:ext cx="8229600" cy="57912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Mrs.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Spurrier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wants the narrator to investigate her daughter’s death because she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Thinks the police are involved in a cover-up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Thinks the narrator knows something important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Doesn’t trust the police to investigate thoroughly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Blames the police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not protecting her daughter 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4800" dirty="0" smtClean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Circle 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533400" y="9144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/>
              <a:t>Mrs. </a:t>
            </a:r>
            <a:r>
              <a:rPr lang="en-US" sz="2800" dirty="0" err="1" smtClean="0"/>
              <a:t>Spurrier’s</a:t>
            </a:r>
            <a:r>
              <a:rPr lang="en-US" sz="2800" dirty="0" smtClean="0"/>
              <a:t> reason for thinking that Caroline was killed by someone who knew her is that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Caroline had many enemies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Someone had been bothering Caroline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The shot fired through the passenger-side window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A random shooting would not have occurred on a highway </a:t>
            </a:r>
            <a:endParaRPr lang="en-US" sz="2800" dirty="0" smtClean="0"/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B</a:t>
            </a:r>
            <a:endParaRPr lang="en-US" sz="28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Circle 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81000" y="9144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main reason Lt. Dolan gives the narrator the witness list is because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He thinks she might help solve the case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usually cooperates with her investigations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He doesn’t want to use the police time on the case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Caroline’s mother has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pressured him to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cooperate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Circle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500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81000" y="1143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narrator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cracks the case with information from </a:t>
            </a: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Judy </a:t>
            </a: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Terry</a:t>
            </a: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Mrs.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Spurier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The </a:t>
            </a:r>
            <a:r>
              <a:rPr lang="en-US" sz="2800" baseline="0" dirty="0" smtClean="0"/>
              <a:t>photographer</a:t>
            </a:r>
          </a:p>
          <a:p>
            <a:pPr marL="914400" marR="0" lvl="0" indent="-914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Wasps’ Nest 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Giving hints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an upcoming event is a literary device called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/>
              <a:t>FORESHADOWING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Wasps’ Nest 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57200" y="1524000"/>
            <a:ext cx="8229600" cy="51054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did Claude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Langton purchase cyanide of potassium?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dirty="0" smtClean="0"/>
              <a:t>He wanted to kill Harrison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planned to kill himself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lang="en-US" sz="2800" baseline="0" dirty="0" smtClean="0"/>
              <a:t>Harrison</a:t>
            </a:r>
            <a:r>
              <a:rPr lang="en-US" sz="2800" dirty="0" smtClean="0"/>
              <a:t> asked him to buy it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planned to use it in his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garden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/>
              <a:t>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>
</file>

<file path=ppt/theme/theme1.xml><?xml version="1.0" encoding="utf-8"?>
<a:theme xmlns:a="http://schemas.openxmlformats.org/drawingml/2006/main" name="CSC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1225</TotalTime>
  <Words>883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kokeslo</dc:creator>
  <cp:keywords/>
  <dc:description/>
  <cp:lastModifiedBy>kokeslo</cp:lastModifiedBy>
  <cp:revision>51</cp:revision>
  <dcterms:created xsi:type="dcterms:W3CDTF">2012-04-02T20:08:16Z</dcterms:created>
  <dcterms:modified xsi:type="dcterms:W3CDTF">2013-01-25T19:29:23Z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