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2" r:id="rId25"/>
    <p:sldId id="283" r:id="rId26"/>
    <p:sldId id="284"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B8D7595-885A-42FA-A299-29305B8AB25B}" type="datetimeFigureOut">
              <a:rPr lang="en-US" smtClean="0"/>
              <a:pPr/>
              <a:t>5/10/2011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19C8A3-FA67-4FFD-9CF2-A885FC72CF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8D7595-885A-42FA-A299-29305B8AB25B}" type="datetimeFigureOut">
              <a:rPr lang="en-US" smtClean="0"/>
              <a:pPr/>
              <a:t>5/10/2011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9C8A3-FA67-4FFD-9CF2-A885FC72CF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8D7595-885A-42FA-A299-29305B8AB25B}" type="datetimeFigureOut">
              <a:rPr lang="en-US" smtClean="0"/>
              <a:pPr/>
              <a:t>5/10/2011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9C8A3-FA67-4FFD-9CF2-A885FC72CF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8D7595-885A-42FA-A299-29305B8AB25B}" type="datetimeFigureOut">
              <a:rPr lang="en-US" smtClean="0"/>
              <a:pPr/>
              <a:t>5/10/2011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9C8A3-FA67-4FFD-9CF2-A885FC72CFD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8D7595-885A-42FA-A299-29305B8AB25B}" type="datetimeFigureOut">
              <a:rPr lang="en-US" smtClean="0"/>
              <a:pPr/>
              <a:t>5/10/2011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19C8A3-FA67-4FFD-9CF2-A885FC72CFD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8D7595-885A-42FA-A299-29305B8AB25B}" type="datetimeFigureOut">
              <a:rPr lang="en-US" smtClean="0"/>
              <a:pPr/>
              <a:t>5/10/2011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19C8A3-FA67-4FFD-9CF2-A885FC72CFD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8D7595-885A-42FA-A299-29305B8AB25B}" type="datetimeFigureOut">
              <a:rPr lang="en-US" smtClean="0"/>
              <a:pPr/>
              <a:t>5/10/2011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19C8A3-FA67-4FFD-9CF2-A885FC72CF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B8D7595-885A-42FA-A299-29305B8AB25B}" type="datetimeFigureOut">
              <a:rPr lang="en-US" smtClean="0"/>
              <a:pPr/>
              <a:t>5/10/2011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19C8A3-FA67-4FFD-9CF2-A885FC72CFD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B8D7595-885A-42FA-A299-29305B8AB25B}" type="datetimeFigureOut">
              <a:rPr lang="en-US" smtClean="0"/>
              <a:pPr/>
              <a:t>5/10/2011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19C8A3-FA67-4FFD-9CF2-A885FC72CF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B8D7595-885A-42FA-A299-29305B8AB25B}" type="datetimeFigureOut">
              <a:rPr lang="en-US" smtClean="0"/>
              <a:pPr/>
              <a:t>5/10/2011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19C8A3-FA67-4FFD-9CF2-A885FC72CF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B8D7595-885A-42FA-A299-29305B8AB25B}" type="datetimeFigureOut">
              <a:rPr lang="en-US" smtClean="0"/>
              <a:pPr/>
              <a:t>5/10/2011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19C8A3-FA67-4FFD-9CF2-A885FC72CFD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8D7595-885A-42FA-A299-29305B8AB25B}" type="datetimeFigureOut">
              <a:rPr lang="en-US" smtClean="0"/>
              <a:pPr/>
              <a:t>5/10/2011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19C8A3-FA67-4FFD-9CF2-A885FC72CF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10 English</a:t>
            </a:r>
            <a:endParaRPr lang="en-US" dirty="0"/>
          </a:p>
        </p:txBody>
      </p:sp>
      <p:sp>
        <p:nvSpPr>
          <p:cNvPr id="3" name="Subtitle 2"/>
          <p:cNvSpPr>
            <a:spLocks noGrp="1"/>
          </p:cNvSpPr>
          <p:nvPr>
            <p:ph type="subTitle" idx="1"/>
          </p:nvPr>
        </p:nvSpPr>
        <p:spPr/>
        <p:txBody>
          <a:bodyPr/>
          <a:lstStyle/>
          <a:p>
            <a:r>
              <a:rPr lang="en-US" dirty="0" smtClean="0"/>
              <a:t>Spring Semester Sample Questions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a:t>
            </a:r>
            <a:r>
              <a:rPr lang="en-US" dirty="0" smtClean="0"/>
              <a:t>request is correct- Your teacher would request, or ask, that you behave while he/she is gone. </a:t>
            </a:r>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Answer CC 2</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Choose the word that is a </a:t>
            </a:r>
            <a:r>
              <a:rPr lang="en-US" u="sng" dirty="0" smtClean="0"/>
              <a:t>synonym</a:t>
            </a:r>
            <a:r>
              <a:rPr lang="en-US" dirty="0" smtClean="0"/>
              <a:t> for the underlined word.</a:t>
            </a:r>
            <a:br>
              <a:rPr lang="en-US" dirty="0" smtClean="0"/>
            </a:br>
            <a:r>
              <a:rPr lang="en-US" dirty="0" smtClean="0"/>
              <a:t/>
            </a:r>
            <a:br>
              <a:rPr lang="en-US" dirty="0" smtClean="0"/>
            </a:br>
            <a:r>
              <a:rPr lang="en-US" dirty="0" smtClean="0"/>
              <a:t> Amy might have convinced her father that she really was sick, had she not acted so </a:t>
            </a:r>
            <a:r>
              <a:rPr lang="en-US" u="sng" dirty="0" smtClean="0"/>
              <a:t>melodramatically</a:t>
            </a:r>
            <a:r>
              <a:rPr lang="en-US" dirty="0" smtClean="0"/>
              <a:t>.</a:t>
            </a:r>
          </a:p>
          <a:p>
            <a:pPr>
              <a:buNone/>
            </a:pPr>
            <a:r>
              <a:rPr lang="en-US" dirty="0" smtClean="0"/>
              <a:t>A. happily</a:t>
            </a:r>
            <a:endParaRPr lang="en-US" dirty="0" smtClean="0"/>
          </a:p>
          <a:p>
            <a:pPr>
              <a:buNone/>
            </a:pPr>
            <a:r>
              <a:rPr lang="en-US" dirty="0" smtClean="0"/>
              <a:t>B. exaggeratedly</a:t>
            </a:r>
            <a:endParaRPr lang="en-US" dirty="0" smtClean="0"/>
          </a:p>
          <a:p>
            <a:pPr>
              <a:buNone/>
            </a:pPr>
            <a:r>
              <a:rPr lang="en-US" dirty="0" smtClean="0"/>
              <a:t>C. sneakily</a:t>
            </a:r>
            <a:endParaRPr lang="en-US" dirty="0" smtClean="0"/>
          </a:p>
          <a:p>
            <a:pPr>
              <a:buNone/>
            </a:pPr>
            <a:r>
              <a:rPr lang="en-US" dirty="0" smtClean="0"/>
              <a:t>D. healthily</a:t>
            </a:r>
            <a:endParaRPr lang="en-US" dirty="0"/>
          </a:p>
        </p:txBody>
      </p:sp>
      <p:sp>
        <p:nvSpPr>
          <p:cNvPr id="3" name="Title 2"/>
          <p:cNvSpPr>
            <a:spLocks noGrp="1"/>
          </p:cNvSpPr>
          <p:nvPr>
            <p:ph type="title"/>
          </p:nvPr>
        </p:nvSpPr>
        <p:spPr/>
        <p:txBody>
          <a:bodyPr/>
          <a:lstStyle/>
          <a:p>
            <a:pPr algn="ctr"/>
            <a:r>
              <a:rPr lang="en-US" dirty="0" smtClean="0"/>
              <a:t>Context Clues 3</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B. </a:t>
            </a:r>
            <a:r>
              <a:rPr lang="en-US" dirty="0" smtClean="0"/>
              <a:t>Exaggeratedly is correct- Amy really wanted to convince her father that she was sick, but she over-reacted so her dad knew she was faking. </a:t>
            </a:r>
            <a:endParaRPr lang="en-US" dirty="0" smtClean="0"/>
          </a:p>
        </p:txBody>
      </p:sp>
      <p:sp>
        <p:nvSpPr>
          <p:cNvPr id="3" name="Title 2"/>
          <p:cNvSpPr>
            <a:spLocks noGrp="1"/>
          </p:cNvSpPr>
          <p:nvPr>
            <p:ph type="title"/>
          </p:nvPr>
        </p:nvSpPr>
        <p:spPr/>
        <p:txBody>
          <a:bodyPr/>
          <a:lstStyle/>
          <a:p>
            <a:pPr algn="ctr"/>
            <a:r>
              <a:rPr lang="en-US" dirty="0" smtClean="0"/>
              <a:t>Answer CC3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Choose the word that is a </a:t>
            </a:r>
            <a:r>
              <a:rPr lang="en-US" u="sng" dirty="0" smtClean="0"/>
              <a:t>synonym</a:t>
            </a:r>
            <a:r>
              <a:rPr lang="en-US" dirty="0" smtClean="0"/>
              <a:t> for the underlined word.</a:t>
            </a:r>
            <a:br>
              <a:rPr lang="en-US" dirty="0" smtClean="0"/>
            </a:br>
            <a:r>
              <a:rPr lang="en-US" dirty="0" smtClean="0"/>
              <a:t/>
            </a:r>
            <a:br>
              <a:rPr lang="en-US" dirty="0" smtClean="0"/>
            </a:br>
            <a:r>
              <a:rPr lang="en-US" dirty="0" smtClean="0"/>
              <a:t> Because it was so important, he </a:t>
            </a:r>
            <a:r>
              <a:rPr lang="en-US" u="sng" dirty="0" smtClean="0"/>
              <a:t>recapitulated</a:t>
            </a:r>
            <a:r>
              <a:rPr lang="en-US" dirty="0" smtClean="0"/>
              <a:t> the point he'd made earlier.</a:t>
            </a:r>
          </a:p>
          <a:p>
            <a:pPr>
              <a:buNone/>
            </a:pPr>
            <a:r>
              <a:rPr lang="en-US" dirty="0" smtClean="0"/>
              <a:t>A. repeated</a:t>
            </a:r>
            <a:endParaRPr lang="en-US" dirty="0" smtClean="0"/>
          </a:p>
          <a:p>
            <a:pPr>
              <a:buNone/>
            </a:pPr>
            <a:r>
              <a:rPr lang="en-US" dirty="0" smtClean="0"/>
              <a:t>B. rephrased</a:t>
            </a:r>
            <a:endParaRPr lang="en-US" dirty="0" smtClean="0"/>
          </a:p>
          <a:p>
            <a:pPr>
              <a:buNone/>
            </a:pPr>
            <a:r>
              <a:rPr lang="en-US" dirty="0" smtClean="0"/>
              <a:t>C. ignored</a:t>
            </a:r>
            <a:endParaRPr lang="en-US" dirty="0" smtClean="0"/>
          </a:p>
          <a:p>
            <a:pPr>
              <a:buNone/>
            </a:pPr>
            <a:r>
              <a:rPr lang="en-US" dirty="0" smtClean="0"/>
              <a:t>D. misunderstood</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Context Clues 4</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a:t>
            </a:r>
            <a:r>
              <a:rPr lang="en-US" dirty="0" smtClean="0"/>
              <a:t>repeated is correct- By repeating the information, the speaker made sure everyone heard it. </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Answer CC4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Choose the word that is a </a:t>
            </a:r>
            <a:r>
              <a:rPr lang="en-US" u="sng" dirty="0" smtClean="0"/>
              <a:t>synonym</a:t>
            </a:r>
            <a:r>
              <a:rPr lang="en-US" dirty="0" smtClean="0"/>
              <a:t> for the underlined word.</a:t>
            </a:r>
            <a:br>
              <a:rPr lang="en-US" dirty="0" smtClean="0"/>
            </a:br>
            <a:r>
              <a:rPr lang="en-US" dirty="0" smtClean="0"/>
              <a:t/>
            </a:r>
            <a:br>
              <a:rPr lang="en-US" dirty="0" smtClean="0"/>
            </a:br>
            <a:r>
              <a:rPr lang="en-US" dirty="0" smtClean="0"/>
              <a:t> Once the judges determined that the two contestants had cheated, they concentrated on </a:t>
            </a:r>
            <a:r>
              <a:rPr lang="en-US" u="sng" dirty="0" smtClean="0"/>
              <a:t>rectifying</a:t>
            </a:r>
            <a:r>
              <a:rPr lang="en-US" dirty="0" smtClean="0"/>
              <a:t> the situation.</a:t>
            </a:r>
          </a:p>
          <a:p>
            <a:pPr>
              <a:buNone/>
            </a:pPr>
            <a:r>
              <a:rPr lang="en-US" dirty="0" smtClean="0"/>
              <a:t>A. correcting</a:t>
            </a:r>
            <a:endParaRPr lang="en-US" dirty="0" smtClean="0"/>
          </a:p>
          <a:p>
            <a:pPr>
              <a:buNone/>
            </a:pPr>
            <a:r>
              <a:rPr lang="en-US" dirty="0" smtClean="0"/>
              <a:t>B. disciplining</a:t>
            </a:r>
            <a:endParaRPr lang="en-US" dirty="0" smtClean="0"/>
          </a:p>
          <a:p>
            <a:pPr>
              <a:buNone/>
            </a:pPr>
            <a:r>
              <a:rPr lang="en-US" dirty="0" smtClean="0"/>
              <a:t>C. concealing</a:t>
            </a:r>
            <a:endParaRPr lang="en-US" dirty="0" smtClean="0"/>
          </a:p>
          <a:p>
            <a:pPr>
              <a:buNone/>
            </a:pPr>
            <a:r>
              <a:rPr lang="en-US" dirty="0" smtClean="0"/>
              <a:t>D. explaining</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Context Clues 5</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a:t>
            </a:r>
            <a:r>
              <a:rPr lang="en-US" dirty="0" smtClean="0"/>
              <a:t>correcting is correct- they want to fix the situation so they can determine who the real winner is. </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Answer CC5</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Choose the word that is a </a:t>
            </a:r>
            <a:r>
              <a:rPr lang="en-US" u="sng" dirty="0" smtClean="0"/>
              <a:t>synonym</a:t>
            </a:r>
            <a:r>
              <a:rPr lang="en-US" dirty="0" smtClean="0"/>
              <a:t> for the underlined word.</a:t>
            </a:r>
            <a:br>
              <a:rPr lang="en-US" dirty="0" smtClean="0"/>
            </a:br>
            <a:r>
              <a:rPr lang="en-US" dirty="0" smtClean="0"/>
              <a:t/>
            </a:r>
            <a:br>
              <a:rPr lang="en-US" dirty="0" smtClean="0"/>
            </a:br>
            <a:r>
              <a:rPr lang="en-US" dirty="0" smtClean="0"/>
              <a:t> If not for the </a:t>
            </a:r>
            <a:r>
              <a:rPr lang="en-US" u="sng" dirty="0" smtClean="0"/>
              <a:t>diligence</a:t>
            </a:r>
            <a:r>
              <a:rPr lang="en-US" dirty="0" smtClean="0"/>
              <a:t> of the crew, the storm would have blown the ship off course.</a:t>
            </a:r>
          </a:p>
          <a:p>
            <a:pPr>
              <a:buNone/>
            </a:pPr>
            <a:r>
              <a:rPr lang="en-US" dirty="0" smtClean="0"/>
              <a:t>A. confusion</a:t>
            </a:r>
            <a:endParaRPr lang="en-US" dirty="0" smtClean="0"/>
          </a:p>
          <a:p>
            <a:pPr>
              <a:buNone/>
            </a:pPr>
            <a:r>
              <a:rPr lang="en-US" dirty="0" smtClean="0"/>
              <a:t>B. persistence</a:t>
            </a:r>
            <a:endParaRPr lang="en-US" dirty="0" smtClean="0"/>
          </a:p>
          <a:p>
            <a:pPr>
              <a:buNone/>
            </a:pPr>
            <a:r>
              <a:rPr lang="en-US" dirty="0" smtClean="0"/>
              <a:t>C. foolishness</a:t>
            </a:r>
            <a:endParaRPr lang="en-US" dirty="0" smtClean="0"/>
          </a:p>
          <a:p>
            <a:pPr>
              <a:buNone/>
            </a:pPr>
            <a:r>
              <a:rPr lang="en-US" dirty="0" smtClean="0"/>
              <a:t>D. seniority</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Context Clues 6</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 </a:t>
            </a:r>
            <a:r>
              <a:rPr lang="en-US" dirty="0" smtClean="0"/>
              <a:t>persistence is correct- The crew did not give up during the storm; instead they gave their best efforts to keep it on course.</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Answer CC6</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Choose the word that is a </a:t>
            </a:r>
            <a:r>
              <a:rPr lang="en-US" u="sng" dirty="0" smtClean="0"/>
              <a:t>synonym</a:t>
            </a:r>
            <a:r>
              <a:rPr lang="en-US" dirty="0" smtClean="0"/>
              <a:t> for the underlined word.</a:t>
            </a:r>
            <a:br>
              <a:rPr lang="en-US" dirty="0" smtClean="0"/>
            </a:br>
            <a:r>
              <a:rPr lang="en-US" dirty="0" smtClean="0"/>
              <a:t/>
            </a:r>
            <a:br>
              <a:rPr lang="en-US" dirty="0" smtClean="0"/>
            </a:br>
            <a:r>
              <a:rPr lang="en-US" dirty="0" smtClean="0"/>
              <a:t> The </a:t>
            </a:r>
            <a:r>
              <a:rPr lang="en-US" u="sng" dirty="0" smtClean="0"/>
              <a:t>incorrigible</a:t>
            </a:r>
            <a:r>
              <a:rPr lang="en-US" dirty="0" smtClean="0"/>
              <a:t> child would not follow directions despite the teachers' frequent reprimands.</a:t>
            </a:r>
          </a:p>
          <a:p>
            <a:pPr>
              <a:buNone/>
            </a:pPr>
            <a:r>
              <a:rPr lang="en-US" dirty="0" smtClean="0"/>
              <a:t>A. inconsolable</a:t>
            </a:r>
            <a:endParaRPr lang="en-US" dirty="0" smtClean="0"/>
          </a:p>
          <a:p>
            <a:pPr>
              <a:buNone/>
            </a:pPr>
            <a:r>
              <a:rPr lang="en-US" dirty="0" smtClean="0"/>
              <a:t>B. excited</a:t>
            </a:r>
            <a:endParaRPr lang="en-US" dirty="0" smtClean="0"/>
          </a:p>
          <a:p>
            <a:pPr>
              <a:buNone/>
            </a:pPr>
            <a:r>
              <a:rPr lang="en-US" dirty="0" smtClean="0"/>
              <a:t>C. unmanageable</a:t>
            </a:r>
            <a:endParaRPr lang="en-US" dirty="0" smtClean="0"/>
          </a:p>
          <a:p>
            <a:pPr>
              <a:buNone/>
            </a:pPr>
            <a:r>
              <a:rPr lang="en-US" dirty="0" smtClean="0"/>
              <a:t>D. angry</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Context Clues 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Poetry</a:t>
            </a:r>
            <a:endParaRPr lang="en-US" dirty="0" smtClean="0"/>
          </a:p>
          <a:p>
            <a:r>
              <a:rPr lang="en-US" dirty="0" smtClean="0"/>
              <a:t>Context Clues</a:t>
            </a:r>
          </a:p>
          <a:p>
            <a:r>
              <a:rPr lang="en-US" dirty="0" smtClean="0"/>
              <a:t>Inference</a:t>
            </a:r>
          </a:p>
          <a:p>
            <a:pPr>
              <a:buNone/>
            </a:pPr>
            <a:endParaRPr lang="en-US" dirty="0" smtClean="0"/>
          </a:p>
        </p:txBody>
      </p:sp>
      <p:sp>
        <p:nvSpPr>
          <p:cNvPr id="3" name="Title 2"/>
          <p:cNvSpPr>
            <a:spLocks noGrp="1"/>
          </p:cNvSpPr>
          <p:nvPr>
            <p:ph type="title"/>
          </p:nvPr>
        </p:nvSpPr>
        <p:spPr/>
        <p:txBody>
          <a:bodyPr/>
          <a:lstStyle/>
          <a:p>
            <a:pPr algn="ctr"/>
            <a:r>
              <a:rPr lang="en-US" dirty="0" smtClean="0"/>
              <a:t>Outline to Presentation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 </a:t>
            </a:r>
            <a:r>
              <a:rPr lang="en-US" dirty="0" smtClean="0"/>
              <a:t>unmanageable- the clues are “wouldn’t follow directions” and “frequent reprimands” </a:t>
            </a:r>
            <a:endParaRPr lang="en-US" dirty="0" smtClean="0"/>
          </a:p>
          <a:p>
            <a:pPr>
              <a:buNone/>
            </a:pPr>
            <a:endParaRPr lang="en-US" dirty="0"/>
          </a:p>
        </p:txBody>
      </p:sp>
      <p:sp>
        <p:nvSpPr>
          <p:cNvPr id="3" name="Title 2"/>
          <p:cNvSpPr>
            <a:spLocks noGrp="1"/>
          </p:cNvSpPr>
          <p:nvPr>
            <p:ph type="title"/>
          </p:nvPr>
        </p:nvSpPr>
        <p:spPr/>
        <p:txBody>
          <a:bodyPr/>
          <a:lstStyle/>
          <a:p>
            <a:pPr algn="ctr"/>
            <a:r>
              <a:rPr lang="en-US" dirty="0" smtClean="0"/>
              <a:t>Answer CC7</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Choose the word that is a </a:t>
            </a:r>
            <a:r>
              <a:rPr lang="en-US" u="sng" dirty="0" smtClean="0"/>
              <a:t>synonym</a:t>
            </a:r>
            <a:r>
              <a:rPr lang="en-US" dirty="0" smtClean="0"/>
              <a:t> for the underlined word.</a:t>
            </a:r>
            <a:br>
              <a:rPr lang="en-US" dirty="0" smtClean="0"/>
            </a:br>
            <a:r>
              <a:rPr lang="en-US" dirty="0" smtClean="0"/>
              <a:t/>
            </a:r>
            <a:br>
              <a:rPr lang="en-US" dirty="0" smtClean="0"/>
            </a:br>
            <a:r>
              <a:rPr lang="en-US" dirty="0" smtClean="0"/>
              <a:t> They tried to convince her that they didn't have homework, but she was an </a:t>
            </a:r>
            <a:r>
              <a:rPr lang="en-US" u="sng" dirty="0" smtClean="0"/>
              <a:t>astute</a:t>
            </a:r>
            <a:r>
              <a:rPr lang="en-US" dirty="0" smtClean="0"/>
              <a:t> parent.</a:t>
            </a:r>
          </a:p>
          <a:p>
            <a:pPr>
              <a:buNone/>
            </a:pPr>
            <a:r>
              <a:rPr lang="en-US" dirty="0" smtClean="0"/>
              <a:t>A. skeptical</a:t>
            </a:r>
            <a:endParaRPr lang="en-US" dirty="0" smtClean="0"/>
          </a:p>
          <a:p>
            <a:pPr>
              <a:buNone/>
            </a:pPr>
            <a:r>
              <a:rPr lang="en-US" dirty="0" smtClean="0"/>
              <a:t>B. strict</a:t>
            </a:r>
            <a:endParaRPr lang="en-US" dirty="0" smtClean="0"/>
          </a:p>
          <a:p>
            <a:pPr>
              <a:buNone/>
            </a:pPr>
            <a:r>
              <a:rPr lang="en-US" dirty="0" smtClean="0"/>
              <a:t>C. short-tempered</a:t>
            </a:r>
            <a:endParaRPr lang="en-US" dirty="0" smtClean="0"/>
          </a:p>
          <a:p>
            <a:pPr>
              <a:buNone/>
            </a:pPr>
            <a:r>
              <a:rPr lang="en-US" dirty="0" smtClean="0"/>
              <a:t>D. shrewd</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Context Clues 8</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 </a:t>
            </a:r>
            <a:r>
              <a:rPr lang="en-US" dirty="0" smtClean="0"/>
              <a:t>shrewd- Means willing to work alone, not relying on others. The parent knew better that the student did have work, so they were not willing to drop the argument/discussion over the assignment. </a:t>
            </a:r>
            <a:endParaRPr lang="en-US" dirty="0" smtClean="0"/>
          </a:p>
        </p:txBody>
      </p:sp>
      <p:sp>
        <p:nvSpPr>
          <p:cNvPr id="3" name="Title 2"/>
          <p:cNvSpPr>
            <a:spLocks noGrp="1"/>
          </p:cNvSpPr>
          <p:nvPr>
            <p:ph type="title"/>
          </p:nvPr>
        </p:nvSpPr>
        <p:spPr/>
        <p:txBody>
          <a:bodyPr/>
          <a:lstStyle/>
          <a:p>
            <a:pPr algn="ctr"/>
            <a:r>
              <a:rPr lang="en-US" dirty="0" smtClean="0"/>
              <a:t>Answer CC8</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Choose the word that is a </a:t>
            </a:r>
            <a:r>
              <a:rPr lang="en-US" u="sng" dirty="0" smtClean="0"/>
              <a:t>synonym</a:t>
            </a:r>
            <a:r>
              <a:rPr lang="en-US" dirty="0" smtClean="0"/>
              <a:t> for the underlined word.</a:t>
            </a:r>
            <a:br>
              <a:rPr lang="en-US" dirty="0" smtClean="0"/>
            </a:br>
            <a:r>
              <a:rPr lang="en-US" dirty="0" smtClean="0"/>
              <a:t/>
            </a:r>
            <a:br>
              <a:rPr lang="en-US" dirty="0" smtClean="0"/>
            </a:br>
            <a:r>
              <a:rPr lang="en-US" dirty="0" smtClean="0"/>
              <a:t> Though Erin was ready to buy the used car, her mother still had a </a:t>
            </a:r>
            <a:r>
              <a:rPr lang="en-US" u="sng" dirty="0" smtClean="0"/>
              <a:t>dubious</a:t>
            </a:r>
            <a:r>
              <a:rPr lang="en-US" dirty="0" smtClean="0"/>
              <a:t> look on her face.</a:t>
            </a:r>
          </a:p>
          <a:p>
            <a:pPr>
              <a:buNone/>
            </a:pPr>
            <a:r>
              <a:rPr lang="en-US" dirty="0" smtClean="0"/>
              <a:t>A. excited</a:t>
            </a:r>
            <a:endParaRPr lang="en-US" dirty="0" smtClean="0"/>
          </a:p>
          <a:p>
            <a:pPr>
              <a:buNone/>
            </a:pPr>
            <a:r>
              <a:rPr lang="en-US" dirty="0" smtClean="0"/>
              <a:t>B. skeptical</a:t>
            </a:r>
            <a:endParaRPr lang="en-US" dirty="0" smtClean="0"/>
          </a:p>
          <a:p>
            <a:pPr>
              <a:buNone/>
            </a:pPr>
            <a:r>
              <a:rPr lang="en-US" dirty="0" smtClean="0"/>
              <a:t>C. thoughtful</a:t>
            </a:r>
            <a:endParaRPr lang="en-US" dirty="0" smtClean="0"/>
          </a:p>
          <a:p>
            <a:pPr>
              <a:buNone/>
            </a:pPr>
            <a:r>
              <a:rPr lang="en-US" dirty="0" smtClean="0"/>
              <a:t>D. uninterested</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Context Clues 9</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B. </a:t>
            </a:r>
            <a:r>
              <a:rPr lang="en-US" dirty="0" smtClean="0"/>
              <a:t>Skeptical is correct. There are opposite reactions in this example. “Though” is your clue. Erin wants the car, but mom is not so sure. </a:t>
            </a:r>
            <a:endParaRPr lang="en-US" dirty="0" smtClean="0"/>
          </a:p>
        </p:txBody>
      </p:sp>
      <p:sp>
        <p:nvSpPr>
          <p:cNvPr id="3" name="Title 2"/>
          <p:cNvSpPr>
            <a:spLocks noGrp="1"/>
          </p:cNvSpPr>
          <p:nvPr>
            <p:ph type="title"/>
          </p:nvPr>
        </p:nvSpPr>
        <p:spPr/>
        <p:txBody>
          <a:bodyPr/>
          <a:lstStyle/>
          <a:p>
            <a:pPr algn="ctr"/>
            <a:r>
              <a:rPr lang="en-US" dirty="0" smtClean="0"/>
              <a:t>Answer CC 9</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Choose the word that is a </a:t>
            </a:r>
            <a:r>
              <a:rPr lang="en-US" u="sng" dirty="0" smtClean="0"/>
              <a:t>synonym</a:t>
            </a:r>
            <a:r>
              <a:rPr lang="en-US" dirty="0" smtClean="0"/>
              <a:t> for the underlined word.</a:t>
            </a:r>
            <a:br>
              <a:rPr lang="en-US" dirty="0" smtClean="0"/>
            </a:br>
            <a:r>
              <a:rPr lang="en-US" dirty="0" smtClean="0"/>
              <a:t/>
            </a:r>
            <a:br>
              <a:rPr lang="en-US" dirty="0" smtClean="0"/>
            </a:br>
            <a:r>
              <a:rPr lang="en-US" dirty="0" smtClean="0"/>
              <a:t> Her cooked turkeys usually come out juicy; this dry one is an </a:t>
            </a:r>
            <a:r>
              <a:rPr lang="en-US" u="sng" dirty="0" smtClean="0"/>
              <a:t>anomaly</a:t>
            </a:r>
            <a:r>
              <a:rPr lang="en-US" dirty="0" smtClean="0"/>
              <a:t>.</a:t>
            </a:r>
          </a:p>
          <a:p>
            <a:pPr>
              <a:buNone/>
            </a:pPr>
            <a:r>
              <a:rPr lang="en-US" dirty="0" smtClean="0"/>
              <a:t>A. mistake</a:t>
            </a:r>
            <a:endParaRPr lang="en-US" dirty="0" smtClean="0"/>
          </a:p>
          <a:p>
            <a:pPr>
              <a:buNone/>
            </a:pPr>
            <a:r>
              <a:rPr lang="en-US" dirty="0" smtClean="0"/>
              <a:t>B. irregularity</a:t>
            </a:r>
            <a:endParaRPr lang="en-US" dirty="0" smtClean="0"/>
          </a:p>
          <a:p>
            <a:pPr>
              <a:buNone/>
            </a:pPr>
            <a:r>
              <a:rPr lang="en-US" dirty="0" smtClean="0"/>
              <a:t>C. example</a:t>
            </a:r>
            <a:endParaRPr lang="en-US" dirty="0" smtClean="0"/>
          </a:p>
          <a:p>
            <a:pPr>
              <a:buNone/>
            </a:pPr>
            <a:r>
              <a:rPr lang="en-US" dirty="0" smtClean="0"/>
              <a:t>D. ordinary</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Context Clues 10</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 </a:t>
            </a:r>
            <a:r>
              <a:rPr lang="en-US" dirty="0" smtClean="0"/>
              <a:t>irregularity is correct- Again, we have opposite reactions. “…usually come out juicy” explains what normally happens. This turkey is “dry”, or different from the normal outcome. Since it doesn’t normally (or regularly happen), it is an irregularity. </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Answer CC 10</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Inference Class Activity</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buNone/>
            </a:pPr>
            <a:r>
              <a:rPr lang="en-US" b="1" dirty="0" smtClean="0"/>
              <a:t>The Eagle: A Fragment</a:t>
            </a:r>
            <a:endParaRPr lang="en-US" dirty="0" smtClean="0"/>
          </a:p>
          <a:p>
            <a:pPr algn="ctr">
              <a:buNone/>
            </a:pPr>
            <a:r>
              <a:rPr lang="en-US" b="1" dirty="0" smtClean="0"/>
              <a:t>Alfred, Lord Tennyson</a:t>
            </a:r>
            <a:endParaRPr lang="en-US" dirty="0" smtClean="0"/>
          </a:p>
          <a:p>
            <a:pPr>
              <a:buNone/>
            </a:pPr>
            <a:r>
              <a:rPr lang="en-US" dirty="0" smtClean="0"/>
              <a:t> </a:t>
            </a:r>
          </a:p>
          <a:p>
            <a:pPr>
              <a:buNone/>
            </a:pPr>
            <a:r>
              <a:rPr lang="en-US" dirty="0" smtClean="0"/>
              <a:t>He clasps the crag with crooked hands;</a:t>
            </a:r>
          </a:p>
          <a:p>
            <a:pPr>
              <a:buNone/>
            </a:pPr>
            <a:r>
              <a:rPr lang="en-US" dirty="0" smtClean="0"/>
              <a:t>Close to the sun in lonely lands,</a:t>
            </a:r>
          </a:p>
          <a:p>
            <a:pPr>
              <a:buNone/>
            </a:pPr>
            <a:r>
              <a:rPr lang="en-US" dirty="0" err="1" smtClean="0"/>
              <a:t>Ring'd</a:t>
            </a:r>
            <a:r>
              <a:rPr lang="en-US" dirty="0" smtClean="0"/>
              <a:t> with the azure world, he stands.</a:t>
            </a:r>
          </a:p>
          <a:p>
            <a:pPr>
              <a:buNone/>
            </a:pPr>
            <a:r>
              <a:rPr lang="en-US" dirty="0" smtClean="0"/>
              <a:t> </a:t>
            </a:r>
          </a:p>
          <a:p>
            <a:pPr>
              <a:buNone/>
            </a:pPr>
            <a:r>
              <a:rPr lang="en-US" dirty="0" smtClean="0"/>
              <a:t>The wrinkled sea beneath him crawls;</a:t>
            </a:r>
          </a:p>
          <a:p>
            <a:pPr>
              <a:buNone/>
            </a:pPr>
            <a:r>
              <a:rPr lang="en-US" dirty="0" smtClean="0"/>
              <a:t>He watches from his mountain walls,</a:t>
            </a:r>
          </a:p>
          <a:p>
            <a:pPr>
              <a:buNone/>
            </a:pPr>
            <a:r>
              <a:rPr lang="en-US" dirty="0" smtClean="0"/>
              <a:t>And like a thunderbolt he falls.</a:t>
            </a:r>
          </a:p>
          <a:p>
            <a:pPr>
              <a:buNone/>
            </a:pPr>
            <a:endParaRPr lang="en-US" dirty="0"/>
          </a:p>
        </p:txBody>
      </p:sp>
      <p:sp>
        <p:nvSpPr>
          <p:cNvPr id="3" name="Title 2"/>
          <p:cNvSpPr>
            <a:spLocks noGrp="1"/>
          </p:cNvSpPr>
          <p:nvPr>
            <p:ph type="title"/>
          </p:nvPr>
        </p:nvSpPr>
        <p:spPr/>
        <p:txBody>
          <a:bodyPr/>
          <a:lstStyle/>
          <a:p>
            <a:pPr algn="ctr"/>
            <a:r>
              <a:rPr lang="en-US" dirty="0" smtClean="0"/>
              <a:t>Poetry 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Which is the </a:t>
            </a:r>
            <a:r>
              <a:rPr lang="en-US" b="1" dirty="0" smtClean="0"/>
              <a:t>best </a:t>
            </a:r>
            <a:r>
              <a:rPr lang="en-US" dirty="0" smtClean="0"/>
              <a:t>descriptor for the form of the poem "The Eagle"?</a:t>
            </a:r>
          </a:p>
          <a:p>
            <a:pPr>
              <a:buNone/>
            </a:pPr>
            <a:endParaRPr lang="en-US" dirty="0" smtClean="0"/>
          </a:p>
          <a:p>
            <a:pPr>
              <a:buNone/>
            </a:pPr>
            <a:r>
              <a:rPr lang="en-US" dirty="0" smtClean="0"/>
              <a:t>A. There are two stanzas which contain three lines.</a:t>
            </a:r>
          </a:p>
          <a:p>
            <a:pPr>
              <a:buNone/>
            </a:pPr>
            <a:r>
              <a:rPr lang="en-US" dirty="0" smtClean="0"/>
              <a:t>B. Each line has ending punctuation.</a:t>
            </a:r>
          </a:p>
          <a:p>
            <a:pPr>
              <a:buNone/>
            </a:pPr>
            <a:r>
              <a:rPr lang="en-US" dirty="0" smtClean="0"/>
              <a:t>C. Each line begins with a capital letter.</a:t>
            </a:r>
          </a:p>
          <a:p>
            <a:pPr>
              <a:buNone/>
            </a:pPr>
            <a:r>
              <a:rPr lang="en-US" dirty="0" smtClean="0"/>
              <a:t>D. The number of words in each line is similar.</a:t>
            </a:r>
          </a:p>
          <a:p>
            <a:pPr>
              <a:buNone/>
            </a:pPr>
            <a:endParaRPr lang="en-US" dirty="0"/>
          </a:p>
        </p:txBody>
      </p:sp>
      <p:sp>
        <p:nvSpPr>
          <p:cNvPr id="3" name="Title 2"/>
          <p:cNvSpPr>
            <a:spLocks noGrp="1"/>
          </p:cNvSpPr>
          <p:nvPr>
            <p:ph type="title"/>
          </p:nvPr>
        </p:nvSpPr>
        <p:spPr/>
        <p:txBody>
          <a:bodyPr/>
          <a:lstStyle/>
          <a:p>
            <a:pPr algn="ctr"/>
            <a:r>
              <a:rPr lang="en-US" dirty="0" smtClean="0"/>
              <a:t>Poetry 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A. There are two stanzas which contain three lines.</a:t>
            </a:r>
          </a:p>
          <a:p>
            <a:endParaRPr lang="en-US" dirty="0"/>
          </a:p>
        </p:txBody>
      </p:sp>
      <p:sp>
        <p:nvSpPr>
          <p:cNvPr id="3" name="Title 2"/>
          <p:cNvSpPr>
            <a:spLocks noGrp="1"/>
          </p:cNvSpPr>
          <p:nvPr>
            <p:ph type="title"/>
          </p:nvPr>
        </p:nvSpPr>
        <p:spPr/>
        <p:txBody>
          <a:bodyPr/>
          <a:lstStyle/>
          <a:p>
            <a:pPr algn="ctr"/>
            <a:r>
              <a:rPr lang="en-US" dirty="0" smtClean="0"/>
              <a:t>Answer P1</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Context </a:t>
            </a:r>
            <a:r>
              <a:rPr lang="en-US" dirty="0" smtClean="0"/>
              <a:t>Clues Questions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What is the meaning of the word "wary"?</a:t>
            </a:r>
          </a:p>
          <a:p>
            <a:pPr>
              <a:buNone/>
            </a:pPr>
            <a:r>
              <a:rPr lang="en-US" dirty="0" smtClean="0"/>
              <a:t>No one had objected, but she could not help noticing that a few of the faces looking at her were wary and unwelcoming.</a:t>
            </a:r>
            <a:br>
              <a:rPr lang="en-US" dirty="0" smtClean="0"/>
            </a:br>
            <a:endParaRPr lang="en-US" dirty="0" smtClean="0"/>
          </a:p>
          <a:p>
            <a:pPr>
              <a:buNone/>
            </a:pPr>
            <a:r>
              <a:rPr lang="en-US" dirty="0" smtClean="0"/>
              <a:t>A. tired</a:t>
            </a:r>
          </a:p>
          <a:p>
            <a:pPr>
              <a:buNone/>
            </a:pPr>
            <a:r>
              <a:rPr lang="en-US" dirty="0" smtClean="0"/>
              <a:t>B. cautious</a:t>
            </a:r>
          </a:p>
          <a:p>
            <a:pPr>
              <a:buNone/>
            </a:pPr>
            <a:r>
              <a:rPr lang="en-US" dirty="0" smtClean="0"/>
              <a:t>C. prudent</a:t>
            </a:r>
          </a:p>
          <a:p>
            <a:pPr>
              <a:buNone/>
            </a:pPr>
            <a:r>
              <a:rPr lang="en-US" dirty="0" smtClean="0"/>
              <a:t>D. vigilant</a:t>
            </a:r>
          </a:p>
          <a:p>
            <a:pPr>
              <a:buNone/>
            </a:pPr>
            <a:endParaRPr lang="en-US" dirty="0"/>
          </a:p>
        </p:txBody>
      </p:sp>
      <p:sp>
        <p:nvSpPr>
          <p:cNvPr id="3" name="Title 2"/>
          <p:cNvSpPr>
            <a:spLocks noGrp="1"/>
          </p:cNvSpPr>
          <p:nvPr>
            <p:ph type="title"/>
          </p:nvPr>
        </p:nvSpPr>
        <p:spPr/>
        <p:txBody>
          <a:bodyPr/>
          <a:lstStyle/>
          <a:p>
            <a:pPr algn="ctr"/>
            <a:r>
              <a:rPr lang="en-US" dirty="0" smtClean="0"/>
              <a:t>Context Clues 1</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A. tired</a:t>
            </a:r>
          </a:p>
          <a:p>
            <a:pPr>
              <a:buNone/>
            </a:pPr>
            <a:r>
              <a:rPr lang="en-US" dirty="0" smtClean="0"/>
              <a:t>B. cautious</a:t>
            </a:r>
          </a:p>
          <a:p>
            <a:pPr>
              <a:buNone/>
            </a:pPr>
            <a:r>
              <a:rPr lang="en-US" dirty="0" smtClean="0"/>
              <a:t>C. prudent</a:t>
            </a:r>
          </a:p>
          <a:p>
            <a:pPr>
              <a:buNone/>
            </a:pPr>
            <a:r>
              <a:rPr lang="en-US" dirty="0" smtClean="0"/>
              <a:t>D. vigilant</a:t>
            </a:r>
            <a:endParaRPr lang="en-US" dirty="0"/>
          </a:p>
        </p:txBody>
      </p:sp>
      <p:sp>
        <p:nvSpPr>
          <p:cNvPr id="3" name="Title 2"/>
          <p:cNvSpPr>
            <a:spLocks noGrp="1"/>
          </p:cNvSpPr>
          <p:nvPr>
            <p:ph type="title"/>
          </p:nvPr>
        </p:nvSpPr>
        <p:spPr/>
        <p:txBody>
          <a:bodyPr/>
          <a:lstStyle/>
          <a:p>
            <a:pPr algn="ctr"/>
            <a:r>
              <a:rPr lang="en-US" dirty="0" smtClean="0"/>
              <a:t>Answer CC1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Choose the word that is a </a:t>
            </a:r>
            <a:r>
              <a:rPr lang="en-US" u="sng" dirty="0" smtClean="0"/>
              <a:t>synonym</a:t>
            </a:r>
            <a:r>
              <a:rPr lang="en-US" dirty="0" smtClean="0"/>
              <a:t> for the underlined word.</a:t>
            </a:r>
            <a:br>
              <a:rPr lang="en-US" dirty="0" smtClean="0"/>
            </a:br>
            <a:r>
              <a:rPr lang="en-US" dirty="0" smtClean="0"/>
              <a:t/>
            </a:r>
            <a:br>
              <a:rPr lang="en-US" dirty="0" smtClean="0"/>
            </a:br>
            <a:r>
              <a:rPr lang="en-US" dirty="0" smtClean="0"/>
              <a:t> While your teacher is out, I </a:t>
            </a:r>
            <a:r>
              <a:rPr lang="en-US" u="sng" dirty="0" smtClean="0"/>
              <a:t>entreat</a:t>
            </a:r>
            <a:r>
              <a:rPr lang="en-US" dirty="0" smtClean="0"/>
              <a:t> you all to be respectful to your substitute teacher.</a:t>
            </a:r>
          </a:p>
          <a:p>
            <a:pPr>
              <a:buNone/>
            </a:pPr>
            <a:r>
              <a:rPr lang="en-US" dirty="0" smtClean="0"/>
              <a:t>A. request</a:t>
            </a:r>
            <a:endParaRPr lang="en-US" dirty="0" smtClean="0"/>
          </a:p>
          <a:p>
            <a:pPr>
              <a:buNone/>
            </a:pPr>
            <a:r>
              <a:rPr lang="en-US" dirty="0" smtClean="0"/>
              <a:t>B. demand</a:t>
            </a:r>
            <a:endParaRPr lang="en-US" dirty="0" smtClean="0"/>
          </a:p>
          <a:p>
            <a:pPr>
              <a:buNone/>
            </a:pPr>
            <a:r>
              <a:rPr lang="en-US" dirty="0" smtClean="0"/>
              <a:t>C. hope</a:t>
            </a:r>
            <a:endParaRPr lang="en-US" dirty="0" smtClean="0"/>
          </a:p>
          <a:p>
            <a:pPr>
              <a:buNone/>
            </a:pPr>
            <a:r>
              <a:rPr lang="en-US" dirty="0" smtClean="0"/>
              <a:t>D. explain</a:t>
            </a:r>
            <a:endParaRPr lang="en-US" dirty="0" smtClean="0"/>
          </a:p>
          <a:p>
            <a:endParaRPr lang="en-US" dirty="0"/>
          </a:p>
        </p:txBody>
      </p:sp>
      <p:sp>
        <p:nvSpPr>
          <p:cNvPr id="3" name="Title 2"/>
          <p:cNvSpPr>
            <a:spLocks noGrp="1"/>
          </p:cNvSpPr>
          <p:nvPr>
            <p:ph type="title"/>
          </p:nvPr>
        </p:nvSpPr>
        <p:spPr/>
        <p:txBody>
          <a:bodyPr/>
          <a:lstStyle/>
          <a:p>
            <a:pPr algn="ctr"/>
            <a:r>
              <a:rPr lang="en-US" dirty="0" smtClean="0"/>
              <a:t>Context Clues 2</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TotalTime>
  <Words>561</Words>
  <Application>Microsoft Office PowerPoint</Application>
  <PresentationFormat>On-screen Show (4:3)</PresentationFormat>
  <Paragraphs>112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10 English</vt:lpstr>
      <vt:lpstr>Outline to Presentation</vt:lpstr>
      <vt:lpstr>Poetry 1</vt:lpstr>
      <vt:lpstr>Poetry 1</vt:lpstr>
      <vt:lpstr>Answer P1</vt:lpstr>
      <vt:lpstr>Context Clues Questions</vt:lpstr>
      <vt:lpstr>Context Clues 1</vt:lpstr>
      <vt:lpstr>Answer CC1</vt:lpstr>
      <vt:lpstr>Context Clues 2</vt:lpstr>
      <vt:lpstr>Answer CC 2</vt:lpstr>
      <vt:lpstr>Context Clues 3</vt:lpstr>
      <vt:lpstr>Answer CC3</vt:lpstr>
      <vt:lpstr>Context Clues 4</vt:lpstr>
      <vt:lpstr>Answer CC4</vt:lpstr>
      <vt:lpstr>Context Clues 5</vt:lpstr>
      <vt:lpstr>Answer CC5</vt:lpstr>
      <vt:lpstr>Context Clues 6</vt:lpstr>
      <vt:lpstr>Answer CC6</vt:lpstr>
      <vt:lpstr>Context Clues 7</vt:lpstr>
      <vt:lpstr>Answer CC7</vt:lpstr>
      <vt:lpstr>Context Clues 8</vt:lpstr>
      <vt:lpstr>Answer CC8</vt:lpstr>
      <vt:lpstr>Context Clues 9</vt:lpstr>
      <vt:lpstr>Answer CC 9</vt:lpstr>
      <vt:lpstr>Context Clues 10</vt:lpstr>
      <vt:lpstr>Answer CC 10</vt:lpstr>
      <vt:lpstr>Inference Class Activity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kokeslo</dc:creator>
  <cp:lastModifiedBy>kokeslo</cp:lastModifiedBy>
  <cp:revision>22</cp:revision>
  <dcterms:created xsi:type="dcterms:W3CDTF">2011-05-05T17:25:09Z</dcterms:created>
  <dcterms:modified xsi:type="dcterms:W3CDTF">2011-05-10T15:30:31Z</dcterms:modified>
</cp:coreProperties>
</file>